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-GB" sz="1300">
                <a:solidFill>
                  <a:schemeClr val="dk1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Around the World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Eully Ao and Judy Gong</a:t>
            </a:r>
          </a:p>
        </p:txBody>
      </p:sp>
      <p:pic>
        <p:nvPicPr>
          <p:cNvPr id="32" name="Shape 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579050" y="0"/>
            <a:ext cx="10302125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Shape 33"/>
          <p:cNvSpPr txBox="1"/>
          <p:nvPr/>
        </p:nvSpPr>
        <p:spPr>
          <a:xfrm>
            <a:off x="2250975" y="2183450"/>
            <a:ext cx="6482700" cy="756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/>
        </p:nvSpPr>
        <p:spPr>
          <a:xfrm>
            <a:off x="-578925" y="3950475"/>
            <a:ext cx="10302000" cy="956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GB" sz="3000">
                <a:solidFill>
                  <a:srgbClr val="267D6D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EULLY AO AND JUDY GONG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457200" y="1222800"/>
            <a:ext cx="3792899" cy="3680399"/>
          </a:xfrm>
          <a:prstGeom prst="ellipse">
            <a:avLst/>
          </a:prstGeom>
          <a:solidFill>
            <a:schemeClr val="lt2"/>
          </a:solidFill>
          <a:ln cap="flat" cmpd="sng" w="19050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-GB" sz="2400">
                <a:solidFill>
                  <a:srgbClr val="38B9A1"/>
                </a:solidFill>
                <a:latin typeface="Calibri"/>
                <a:ea typeface="Calibri"/>
                <a:cs typeface="Calibri"/>
                <a:sym typeface="Calibri"/>
              </a:rPr>
              <a:t>Time consumed by: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22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Summer school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22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b="1" lang="en-GB" sz="24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 The Amazing Race</a:t>
            </a:r>
          </a:p>
          <a:p>
            <a:pPr lvl="0">
              <a:spcBef>
                <a:spcPts val="0"/>
              </a:spcBef>
              <a:buNone/>
            </a:pPr>
            <a:r>
              <a:rPr lang="en-GB" sz="22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Other commitments</a:t>
            </a:r>
          </a:p>
        </p:txBody>
      </p:sp>
      <p:sp>
        <p:nvSpPr>
          <p:cNvPr id="122" name="Shape 122"/>
          <p:cNvSpPr/>
          <p:nvPr/>
        </p:nvSpPr>
        <p:spPr>
          <a:xfrm>
            <a:off x="5323575" y="1508250"/>
            <a:ext cx="3363299" cy="15981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Greater workload than anticipated</a:t>
            </a:r>
          </a:p>
          <a:p>
            <a:pPr lvl="0">
              <a:spcBef>
                <a:spcPts val="0"/>
              </a:spcBef>
              <a:buNone/>
            </a:pPr>
            <a:r>
              <a:rPr lang="en-GB"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Knew what to do, just not how much time needed to complete task</a:t>
            </a:r>
          </a:p>
        </p:txBody>
      </p:sp>
      <p:sp>
        <p:nvSpPr>
          <p:cNvPr id="123" name="Shape 123"/>
          <p:cNvSpPr/>
          <p:nvPr/>
        </p:nvSpPr>
        <p:spPr>
          <a:xfrm>
            <a:off x="5323575" y="3444000"/>
            <a:ext cx="3363299" cy="11817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GB"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We still believed we could finish both projects successfully</a:t>
            </a:r>
          </a:p>
        </p:txBody>
      </p:sp>
      <p:cxnSp>
        <p:nvCxnSpPr>
          <p:cNvPr id="124" name="Shape 124"/>
          <p:cNvCxnSpPr>
            <a:stCxn id="125" idx="3"/>
            <a:endCxn id="122" idx="1"/>
          </p:cNvCxnSpPr>
          <p:nvPr/>
        </p:nvCxnSpPr>
        <p:spPr>
          <a:xfrm flipH="1" rot="10800000">
            <a:off x="3590049" y="2307300"/>
            <a:ext cx="1733400" cy="945300"/>
          </a:xfrm>
          <a:prstGeom prst="straightConnector1">
            <a:avLst/>
          </a:prstGeom>
          <a:noFill/>
          <a:ln cap="flat" cmpd="sng" w="38100">
            <a:solidFill>
              <a:srgbClr val="38B9A1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26" name="Shape 126"/>
          <p:cNvSpPr/>
          <p:nvPr/>
        </p:nvSpPr>
        <p:spPr>
          <a:xfrm rot="5401579">
            <a:off x="6678824" y="3118500"/>
            <a:ext cx="652800" cy="268200"/>
          </a:xfrm>
          <a:prstGeom prst="chevron">
            <a:avLst>
              <a:gd fmla="val 50000" name="adj"/>
            </a:avLst>
          </a:prstGeom>
          <a:solidFill>
            <a:srgbClr val="38B9A1"/>
          </a:solidFill>
          <a:ln cap="flat" cmpd="sng" w="19050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/>
          <p:nvPr/>
        </p:nvSpPr>
        <p:spPr>
          <a:xfrm>
            <a:off x="1238050" y="3055650"/>
            <a:ext cx="2351999" cy="393900"/>
          </a:xfrm>
          <a:prstGeom prst="rect">
            <a:avLst/>
          </a:prstGeom>
          <a:noFill/>
          <a:ln cap="flat" cmpd="sng" w="38100">
            <a:solidFill>
              <a:srgbClr val="38B9A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sp>
        <p:nvSpPr>
          <p:cNvPr id="127" name="Shape 127"/>
          <p:cNvSpPr txBox="1"/>
          <p:nvPr/>
        </p:nvSpPr>
        <p:spPr>
          <a:xfrm>
            <a:off x="0" y="67525"/>
            <a:ext cx="9144000" cy="94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5500">
                <a:solidFill>
                  <a:srgbClr val="267D6D"/>
                </a:solidFill>
                <a:latin typeface="La Belle Aurore"/>
                <a:ea typeface="La Belle Aurore"/>
                <a:cs typeface="La Belle Aurore"/>
                <a:sym typeface="La Belle Aurore"/>
              </a:rPr>
              <a:t>Self Evaluation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3399075" y="551475"/>
            <a:ext cx="3363299" cy="8252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600">
                <a:solidFill>
                  <a:srgbClr val="999999"/>
                </a:solidFill>
                <a:latin typeface="La Belle Aurore"/>
                <a:ea typeface="La Belle Aurore"/>
                <a:cs typeface="La Belle Aurore"/>
                <a:sym typeface="La Belle Aurore"/>
              </a:rPr>
              <a:t>Time Management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b="0" lang="en-GB" sz="5500">
                <a:solidFill>
                  <a:srgbClr val="267D6D"/>
                </a:solidFill>
                <a:latin typeface="La Belle Aurore"/>
                <a:ea typeface="La Belle Aurore"/>
                <a:cs typeface="La Belle Aurore"/>
                <a:sym typeface="La Belle Aurore"/>
              </a:rPr>
              <a:t>Self Evaluation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 sz="24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As time went on,</a:t>
            </a:r>
            <a:r>
              <a:rPr b="1" lang="en-GB">
                <a:solidFill>
                  <a:srgbClr val="38B9A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4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we began to lose interest in the project</a:t>
            </a:r>
          </a:p>
          <a:p>
            <a:pPr indent="-381000" lvl="0" marL="457200" rtl="0">
              <a:spcBef>
                <a:spcPts val="0"/>
              </a:spcBef>
              <a:buClr>
                <a:srgbClr val="434343"/>
              </a:buClr>
              <a:buSzPct val="100000"/>
              <a:buFont typeface="Arial"/>
              <a:buChar char="●"/>
            </a:pPr>
            <a:r>
              <a:rPr lang="en-GB" sz="24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We were</a:t>
            </a:r>
            <a:r>
              <a:rPr b="1" lang="en-GB" sz="24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4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lost:</a:t>
            </a:r>
            <a:r>
              <a:rPr b="1" lang="en-GB" sz="24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4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did not have a </a:t>
            </a:r>
            <a:r>
              <a:rPr b="1" lang="en-GB" sz="24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clear vision</a:t>
            </a:r>
            <a:r>
              <a:rPr lang="en-GB" sz="24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 of what activities we could lead in order for our objectives to be met</a:t>
            </a:r>
          </a:p>
          <a:p>
            <a:pPr indent="-381000" lvl="0" marL="457200" rtl="0">
              <a:spcBef>
                <a:spcPts val="0"/>
              </a:spcBef>
              <a:buClr>
                <a:srgbClr val="434343"/>
              </a:buClr>
              <a:buSzPct val="100000"/>
              <a:buFont typeface="Arial"/>
              <a:buChar char="●"/>
            </a:pPr>
            <a:r>
              <a:rPr lang="en-GB" sz="24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Uncertain of what sort of activities would retain participant interest while still demonstrating appreciation for all cultures</a:t>
            </a:r>
          </a:p>
          <a:p>
            <a:pPr indent="-381000" lvl="0" marL="457200" rtl="0">
              <a:spcBef>
                <a:spcPts val="0"/>
              </a:spcBef>
              <a:buClr>
                <a:srgbClr val="434343"/>
              </a:buClr>
              <a:buSzPct val="100000"/>
              <a:buFont typeface="Arial"/>
              <a:buChar char="●"/>
            </a:pPr>
            <a:r>
              <a:rPr lang="en-GB" sz="24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Did not have the knowledge or background information we thought would be required to host a debate or story gathering session</a:t>
            </a:r>
          </a:p>
          <a:p>
            <a:pPr indent="-381000" lvl="1" marL="914400" rtl="0">
              <a:spcBef>
                <a:spcPts val="0"/>
              </a:spcBef>
              <a:buClr>
                <a:srgbClr val="434343"/>
              </a:buClr>
              <a:buSzPct val="80000"/>
              <a:buFont typeface="Courier New"/>
              <a:buChar char="o"/>
            </a:pPr>
            <a:r>
              <a:rPr lang="en-GB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Mentors - unavailable, topics are hard to research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3410275" y="630275"/>
            <a:ext cx="3736499" cy="832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 sz="3600">
                <a:solidFill>
                  <a:srgbClr val="999999"/>
                </a:solidFill>
                <a:latin typeface="La Belle Aurore"/>
                <a:ea typeface="La Belle Aurore"/>
                <a:cs typeface="La Belle Aurore"/>
                <a:sym typeface="La Belle Aurore"/>
              </a:rPr>
              <a:t>Personal Interest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0" lang="en-GB" sz="5500">
                <a:solidFill>
                  <a:srgbClr val="267D6D"/>
                </a:solidFill>
                <a:latin typeface="La Belle Aurore"/>
                <a:ea typeface="La Belle Aurore"/>
                <a:cs typeface="La Belle Aurore"/>
                <a:sym typeface="La Belle Aurore"/>
              </a:rPr>
              <a:t>Self Evaluation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-GB">
                <a:solidFill>
                  <a:srgbClr val="38B9A1"/>
                </a:solidFill>
                <a:latin typeface="Calibri"/>
                <a:ea typeface="Calibri"/>
                <a:cs typeface="Calibri"/>
                <a:sym typeface="Calibri"/>
              </a:rPr>
              <a:t>Why did we not continue with the session?</a:t>
            </a:r>
          </a:p>
          <a:p>
            <a:pPr indent="-419100" lvl="0" marL="457200" rtl="0">
              <a:spcBef>
                <a:spcPts val="0"/>
              </a:spcBef>
              <a:buClr>
                <a:srgbClr val="434343"/>
              </a:buClr>
              <a:buSzPct val="100000"/>
              <a:buFont typeface="Arial"/>
              <a:buChar char="●"/>
            </a:pPr>
            <a:r>
              <a:rPr lang="en-GB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The lack of personal interest and enthusiasm in the session will be evident to the participants when we lead the event, leading to an overall less successful event</a:t>
            </a:r>
          </a:p>
          <a:p>
            <a:pPr indent="-419100" lvl="0" marL="457200">
              <a:spcBef>
                <a:spcPts val="0"/>
              </a:spcBef>
              <a:buClr>
                <a:srgbClr val="434343"/>
              </a:buClr>
              <a:buSzPct val="100000"/>
              <a:buFont typeface="Arial"/>
              <a:buChar char="●"/>
            </a:pPr>
            <a:r>
              <a:rPr lang="en-GB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The approach suggested to us did not appeal to us, nor to potential participants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b="0" lang="en-GB" sz="5500">
                <a:solidFill>
                  <a:srgbClr val="267D6D"/>
                </a:solidFill>
                <a:latin typeface="La Belle Aurore"/>
                <a:ea typeface="La Belle Aurore"/>
                <a:cs typeface="La Belle Aurore"/>
                <a:sym typeface="La Belle Aurore"/>
              </a:rPr>
              <a:t>Lessons Learned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434343"/>
              </a:buClr>
              <a:buSzPct val="100000"/>
              <a:buFont typeface="Arial"/>
              <a:buChar char="●"/>
            </a:pPr>
            <a:r>
              <a:rPr lang="en-GB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Don’t take on more than you can handle</a:t>
            </a:r>
          </a:p>
          <a:p>
            <a:pPr indent="-419100" lvl="0" marL="457200" rtl="0">
              <a:spcBef>
                <a:spcPts val="0"/>
              </a:spcBef>
              <a:buClr>
                <a:srgbClr val="434343"/>
              </a:buClr>
              <a:buSzPct val="100000"/>
              <a:buFont typeface="Arial"/>
              <a:buChar char="●"/>
            </a:pPr>
            <a:r>
              <a:rPr lang="en-GB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Recognise limits</a:t>
            </a:r>
          </a:p>
          <a:p>
            <a:pPr indent="-419100" lvl="0" marL="457200" rtl="0">
              <a:spcBef>
                <a:spcPts val="0"/>
              </a:spcBef>
              <a:buClr>
                <a:srgbClr val="434343"/>
              </a:buClr>
              <a:buSzPct val="100000"/>
              <a:buFont typeface="Arial"/>
              <a:buChar char="●"/>
            </a:pPr>
            <a:r>
              <a:rPr lang="en-GB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Don’t underestimate the amount of time and work needed to achieve a big goal</a:t>
            </a:r>
          </a:p>
          <a:p>
            <a:pPr indent="-419100" lvl="0" marL="457200" rtl="0">
              <a:spcBef>
                <a:spcPts val="0"/>
              </a:spcBef>
              <a:buClr>
                <a:srgbClr val="434343"/>
              </a:buClr>
              <a:buSzPct val="100000"/>
              <a:buFont typeface="Arial"/>
              <a:buChar char="●"/>
            </a:pPr>
            <a:r>
              <a:rPr lang="en-GB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Manage time better</a:t>
            </a:r>
          </a:p>
          <a:p>
            <a:pPr indent="-419100" lvl="0" marL="457200" rtl="0">
              <a:spcBef>
                <a:spcPts val="0"/>
              </a:spcBef>
              <a:buClr>
                <a:srgbClr val="434343"/>
              </a:buClr>
              <a:buSzPct val="100000"/>
              <a:buFont typeface="Arial"/>
              <a:buChar char="●"/>
            </a:pPr>
            <a:r>
              <a:rPr lang="en-GB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A clear action plan and schedule is essential for the successful and timely completion of a project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0" lang="en-GB" sz="5500">
                <a:solidFill>
                  <a:srgbClr val="267D6D"/>
                </a:solidFill>
                <a:latin typeface="La Belle Aurore"/>
                <a:ea typeface="La Belle Aurore"/>
                <a:cs typeface="La Belle Aurore"/>
                <a:sym typeface="La Belle Aurore"/>
              </a:rPr>
              <a:t>Lessons Learned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457200" y="96380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434343"/>
              </a:buClr>
              <a:buSzPct val="100000"/>
              <a:buFont typeface="Arial"/>
              <a:buChar char="●"/>
            </a:pPr>
            <a:r>
              <a:rPr lang="en-GB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When dealing with food at CCNH, we must follow and meet the </a:t>
            </a:r>
            <a:r>
              <a:rPr lang="en-GB">
                <a:solidFill>
                  <a:srgbClr val="38B9A1"/>
                </a:solidFill>
                <a:latin typeface="Calibri"/>
                <a:ea typeface="Calibri"/>
                <a:cs typeface="Calibri"/>
                <a:sym typeface="Calibri"/>
              </a:rPr>
              <a:t>Good Food Principles</a:t>
            </a:r>
          </a:p>
          <a:p>
            <a:pPr indent="-419100" lvl="0" marL="457200" rtl="0">
              <a:spcBef>
                <a:spcPts val="0"/>
              </a:spcBef>
              <a:buClr>
                <a:srgbClr val="434343"/>
              </a:buClr>
              <a:buSzPct val="100000"/>
              <a:buFont typeface="Arial"/>
              <a:buChar char="●"/>
            </a:pPr>
            <a:r>
              <a:rPr lang="en-GB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We must cooperate and compromise with other programs happening at CCNH</a:t>
            </a:r>
          </a:p>
          <a:p>
            <a:pPr indent="-381000" lvl="1" marL="914400" rtl="0">
              <a:spcBef>
                <a:spcPts val="0"/>
              </a:spcBef>
              <a:buClr>
                <a:srgbClr val="434343"/>
              </a:buClr>
              <a:buSzPct val="80000"/>
              <a:buFont typeface="Courier New"/>
              <a:buChar char="o"/>
            </a:pPr>
            <a:r>
              <a:rPr lang="en-GB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To book the big room, we had to check the times and days it was available, since it was often used by other programs</a:t>
            </a:r>
          </a:p>
          <a:p>
            <a:pPr indent="-381000" lvl="1" marL="914400">
              <a:spcBef>
                <a:spcPts val="0"/>
              </a:spcBef>
              <a:buClr>
                <a:srgbClr val="434343"/>
              </a:buClr>
              <a:buSzPct val="80000"/>
              <a:buFont typeface="Courier New"/>
              <a:buChar char="o"/>
            </a:pPr>
            <a:r>
              <a:rPr lang="en-GB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When trying to coordinate a time for the dance performance, we had to see when Selkirk OOSC was free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GB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Although we were unsuccessful at completing our project because the event did not run and there were no outcomes, we still learned a lot by going through this process. We will take what we learned from this project to become better leaders in our community.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b="0" lang="en-GB" sz="5500">
                <a:solidFill>
                  <a:srgbClr val="267D6D"/>
                </a:solidFill>
                <a:latin typeface="La Belle Aurore"/>
                <a:ea typeface="La Belle Aurore"/>
                <a:cs typeface="La Belle Aurore"/>
                <a:sym typeface="La Belle Aurore"/>
              </a:rPr>
              <a:t>Future Role at</a:t>
            </a:r>
            <a:r>
              <a:rPr b="0" lang="en-GB" sz="5500">
                <a:latin typeface="La Belle Aurore"/>
                <a:ea typeface="La Belle Aurore"/>
                <a:cs typeface="La Belle Aurore"/>
                <a:sym typeface="La Belle Aurore"/>
              </a:rPr>
              <a:t> </a:t>
            </a:r>
            <a:r>
              <a:rPr b="0" lang="en-GB" sz="5500">
                <a:solidFill>
                  <a:srgbClr val="267D6D"/>
                </a:solidFill>
                <a:latin typeface="Calibri"/>
                <a:ea typeface="Calibri"/>
                <a:cs typeface="Calibri"/>
                <a:sym typeface="Calibri"/>
              </a:rPr>
              <a:t>CCNH</a:t>
            </a:r>
          </a:p>
        </p:txBody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434343"/>
              </a:buClr>
              <a:buSzPct val="100000"/>
              <a:buFont typeface="Arial"/>
              <a:buChar char="●"/>
            </a:pPr>
            <a:r>
              <a:rPr lang="en-GB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Apply the knowledge learned onto other projects and volunteer work we may take part of in the future</a:t>
            </a:r>
          </a:p>
          <a:p>
            <a:pPr indent="-419100" lvl="0" marL="457200" rtl="0">
              <a:spcBef>
                <a:spcPts val="0"/>
              </a:spcBef>
              <a:buClr>
                <a:srgbClr val="434343"/>
              </a:buClr>
              <a:buSzPct val="100000"/>
              <a:buFont typeface="Arial"/>
              <a:buChar char="●"/>
            </a:pPr>
            <a:r>
              <a:rPr lang="en-GB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If we ever work on an event like this in the future, we will still try to meet the objectives, for we still believe in them </a:t>
            </a:r>
          </a:p>
          <a:p>
            <a:pPr indent="-419100" lvl="0" marL="457200" rtl="0">
              <a:spcBef>
                <a:spcPts val="0"/>
              </a:spcBef>
              <a:buClr>
                <a:srgbClr val="434343"/>
              </a:buClr>
              <a:buSzPct val="100000"/>
              <a:buFont typeface="Arial"/>
              <a:buChar char="●"/>
            </a:pPr>
            <a:r>
              <a:rPr lang="en-GB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Continue to volunteer for programs and events </a:t>
            </a:r>
          </a:p>
          <a:p>
            <a:pPr>
              <a:spcBef>
                <a:spcPts val="0"/>
              </a:spcBef>
              <a:buNone/>
            </a:pPr>
            <a:r>
              <a:rPr lang="en-GB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457200" y="3653241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b="0" lang="en-GB" sz="5500">
                <a:solidFill>
                  <a:srgbClr val="267D6D"/>
                </a:solidFill>
                <a:latin typeface="La Belle Aurore"/>
                <a:ea typeface="La Belle Aurore"/>
                <a:cs typeface="La Belle Aurore"/>
                <a:sym typeface="La Belle Aurore"/>
              </a:rPr>
              <a:t>Thank you, </a:t>
            </a:r>
            <a:r>
              <a:rPr b="0" lang="en-GB" sz="5500">
                <a:solidFill>
                  <a:srgbClr val="267D6D"/>
                </a:solidFill>
                <a:latin typeface="Calibri"/>
                <a:ea typeface="Calibri"/>
                <a:cs typeface="Calibri"/>
                <a:sym typeface="Calibri"/>
              </a:rPr>
              <a:t>CCNH</a:t>
            </a:r>
            <a:r>
              <a:rPr b="0" lang="en-GB" sz="5500">
                <a:solidFill>
                  <a:srgbClr val="267D6D"/>
                </a:solidFill>
                <a:latin typeface="La Belle Aurore"/>
                <a:ea typeface="La Belle Aurore"/>
                <a:cs typeface="La Belle Aurore"/>
                <a:sym typeface="La Belle Aurore"/>
              </a:rPr>
              <a:t>, for continuing to support us.</a:t>
            </a:r>
          </a:p>
          <a:p>
            <a:pPr rtl="0" algn="ctr">
              <a:spcBef>
                <a:spcPts val="0"/>
              </a:spcBef>
              <a:buNone/>
            </a:pPr>
            <a:r>
              <a:rPr b="0" lang="en-GB" sz="5500">
                <a:solidFill>
                  <a:srgbClr val="267D6D"/>
                </a:solidFill>
                <a:latin typeface="La Belle Aurore"/>
                <a:ea typeface="La Belle Aurore"/>
                <a:cs typeface="La Belle Aurore"/>
                <a:sym typeface="La Belle Aurore"/>
              </a:rPr>
              <a:t> </a:t>
            </a:r>
          </a:p>
          <a:p>
            <a:pPr rtl="0" algn="ctr">
              <a:spcBef>
                <a:spcPts val="0"/>
              </a:spcBef>
              <a:buNone/>
            </a:pPr>
            <a:r>
              <a:t/>
            </a:r>
            <a:endParaRPr b="0" sz="18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spcBef>
                <a:spcPts val="0"/>
              </a:spcBef>
              <a:buNone/>
            </a:pPr>
            <a:r>
              <a:rPr b="0" lang="en-GB"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We are sorry we were unable to complete our project.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0" lang="en-GB" sz="5500">
                <a:solidFill>
                  <a:srgbClr val="267D6D"/>
                </a:solidFill>
                <a:latin typeface="La Belle Aurore"/>
                <a:ea typeface="La Belle Aurore"/>
                <a:cs typeface="La Belle Aurore"/>
                <a:sym typeface="La Belle Aurore"/>
              </a:rPr>
              <a:t>Objectives</a:t>
            </a:r>
          </a:p>
        </p:txBody>
      </p:sp>
      <p:sp>
        <p:nvSpPr>
          <p:cNvPr id="40" name="Shape 40"/>
          <p:cNvSpPr/>
          <p:nvPr/>
        </p:nvSpPr>
        <p:spPr>
          <a:xfrm>
            <a:off x="697800" y="1311675"/>
            <a:ext cx="2476199" cy="1643099"/>
          </a:xfrm>
          <a:prstGeom prst="round2SameRect">
            <a:avLst>
              <a:gd fmla="val 16667" name="adj1"/>
              <a:gd fmla="val 0" name="adj2"/>
            </a:avLst>
          </a:prstGeom>
          <a:solidFill>
            <a:srgbClr val="D9D9D9"/>
          </a:solidFill>
          <a:ln cap="flat" cmpd="sng" w="19050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Promote </a:t>
            </a:r>
            <a:r>
              <a:rPr lang="en-GB" sz="1800">
                <a:solidFill>
                  <a:srgbClr val="38B9A1"/>
                </a:solidFill>
                <a:latin typeface="Calibri"/>
                <a:ea typeface="Calibri"/>
                <a:cs typeface="Calibri"/>
                <a:sym typeface="Calibri"/>
              </a:rPr>
              <a:t>diversity</a:t>
            </a:r>
            <a:r>
              <a:rPr lang="en-GB" sz="1800">
                <a:solidFill>
                  <a:srgbClr val="434343"/>
                </a:solidFill>
              </a:rPr>
              <a:t> </a:t>
            </a:r>
          </a:p>
        </p:txBody>
      </p:sp>
      <p:sp>
        <p:nvSpPr>
          <p:cNvPr id="41" name="Shape 41"/>
          <p:cNvSpPr/>
          <p:nvPr/>
        </p:nvSpPr>
        <p:spPr>
          <a:xfrm>
            <a:off x="6210600" y="1311675"/>
            <a:ext cx="2476199" cy="1643099"/>
          </a:xfrm>
          <a:prstGeom prst="round2SameRect">
            <a:avLst>
              <a:gd fmla="val 16667" name="adj1"/>
              <a:gd fmla="val 0" name="adj2"/>
            </a:avLst>
          </a:prstGeom>
          <a:solidFill>
            <a:srgbClr val="D9D9D9"/>
          </a:solidFill>
          <a:ln cap="flat" cmpd="sng" w="19050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Showcase the </a:t>
            </a:r>
            <a:r>
              <a:rPr lang="en-GB" sz="1800">
                <a:solidFill>
                  <a:srgbClr val="38B9A1"/>
                </a:solidFill>
                <a:latin typeface="Calibri"/>
                <a:ea typeface="Calibri"/>
                <a:cs typeface="Calibri"/>
                <a:sym typeface="Calibri"/>
              </a:rPr>
              <a:t>multiculturalism</a:t>
            </a:r>
            <a:r>
              <a:rPr lang="en-GB"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 of the CCNH neighbourhood</a:t>
            </a:r>
          </a:p>
        </p:txBody>
      </p:sp>
      <p:sp>
        <p:nvSpPr>
          <p:cNvPr id="42" name="Shape 42"/>
          <p:cNvSpPr/>
          <p:nvPr/>
        </p:nvSpPr>
        <p:spPr>
          <a:xfrm>
            <a:off x="3454187" y="1311675"/>
            <a:ext cx="2476199" cy="1643099"/>
          </a:xfrm>
          <a:prstGeom prst="round2SameRect">
            <a:avLst>
              <a:gd fmla="val 16667" name="adj1"/>
              <a:gd fmla="val 0" name="adj2"/>
            </a:avLst>
          </a:prstGeom>
          <a:solidFill>
            <a:srgbClr val="D9D9D9"/>
          </a:solidFill>
          <a:ln cap="flat" cmpd="sng" w="19050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GB"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Demonstrate and inspire </a:t>
            </a:r>
            <a:r>
              <a:rPr lang="en-GB" sz="1800">
                <a:solidFill>
                  <a:srgbClr val="38B9A1"/>
                </a:solidFill>
                <a:latin typeface="Calibri"/>
                <a:ea typeface="Calibri"/>
                <a:cs typeface="Calibri"/>
                <a:sym typeface="Calibri"/>
              </a:rPr>
              <a:t>acceptance</a:t>
            </a:r>
            <a:r>
              <a:rPr lang="en-GB"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GB" sz="1800">
                <a:solidFill>
                  <a:srgbClr val="38B9A1"/>
                </a:solidFill>
                <a:latin typeface="Calibri"/>
                <a:ea typeface="Calibri"/>
                <a:cs typeface="Calibri"/>
                <a:sym typeface="Calibri"/>
              </a:rPr>
              <a:t>appreciation</a:t>
            </a:r>
            <a:r>
              <a:rPr lang="en-GB"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 for all cultures</a:t>
            </a:r>
          </a:p>
        </p:txBody>
      </p:sp>
      <p:sp>
        <p:nvSpPr>
          <p:cNvPr id="43" name="Shape 43"/>
          <p:cNvSpPr/>
          <p:nvPr/>
        </p:nvSpPr>
        <p:spPr>
          <a:xfrm flipH="1" rot="10800000">
            <a:off x="697800" y="3114300"/>
            <a:ext cx="2476199" cy="1643099"/>
          </a:xfrm>
          <a:prstGeom prst="round2SameRect">
            <a:avLst>
              <a:gd fmla="val 16667" name="adj1"/>
              <a:gd fmla="val 0" name="adj2"/>
            </a:avLst>
          </a:prstGeom>
          <a:solidFill>
            <a:srgbClr val="D9D9D9"/>
          </a:solidFill>
          <a:ln cap="flat" cmpd="sng" w="19050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" name="Shape 44"/>
          <p:cNvSpPr/>
          <p:nvPr/>
        </p:nvSpPr>
        <p:spPr>
          <a:xfrm flipH="1" rot="10800000">
            <a:off x="3454200" y="3114300"/>
            <a:ext cx="2476199" cy="1643099"/>
          </a:xfrm>
          <a:prstGeom prst="round2SameRect">
            <a:avLst>
              <a:gd fmla="val 16667" name="adj1"/>
              <a:gd fmla="val 0" name="adj2"/>
            </a:avLst>
          </a:prstGeom>
          <a:solidFill>
            <a:srgbClr val="D9D9D9"/>
          </a:solidFill>
          <a:ln cap="flat" cmpd="sng" w="19050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" name="Shape 45"/>
          <p:cNvSpPr/>
          <p:nvPr/>
        </p:nvSpPr>
        <p:spPr>
          <a:xfrm flipH="1" rot="10800000">
            <a:off x="6210600" y="3114300"/>
            <a:ext cx="2476199" cy="1643099"/>
          </a:xfrm>
          <a:prstGeom prst="round2SameRect">
            <a:avLst>
              <a:gd fmla="val 16667" name="adj1"/>
              <a:gd fmla="val 0" name="adj2"/>
            </a:avLst>
          </a:prstGeom>
          <a:solidFill>
            <a:srgbClr val="D9D9D9"/>
          </a:solidFill>
          <a:ln cap="flat" cmpd="sng" w="19050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Shape 46"/>
          <p:cNvSpPr txBox="1"/>
          <p:nvPr/>
        </p:nvSpPr>
        <p:spPr>
          <a:xfrm>
            <a:off x="900400" y="3203075"/>
            <a:ext cx="2048399" cy="138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GB"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Let people of all ages and cultures </a:t>
            </a:r>
            <a:r>
              <a:rPr lang="en-GB" sz="1800">
                <a:solidFill>
                  <a:srgbClr val="38B9A1"/>
                </a:solidFill>
                <a:latin typeface="Calibri"/>
                <a:ea typeface="Calibri"/>
                <a:cs typeface="Calibri"/>
                <a:sym typeface="Calibri"/>
              </a:rPr>
              <a:t>build connections</a:t>
            </a:r>
            <a:r>
              <a:rPr lang="en-GB"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, meet and talk in a friendly, fun event</a:t>
            </a:r>
          </a:p>
        </p:txBody>
      </p:sp>
      <p:sp>
        <p:nvSpPr>
          <p:cNvPr id="47" name="Shape 47"/>
          <p:cNvSpPr txBox="1"/>
          <p:nvPr/>
        </p:nvSpPr>
        <p:spPr>
          <a:xfrm>
            <a:off x="3544200" y="3241600"/>
            <a:ext cx="2307899" cy="12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GB" sz="1800">
                <a:solidFill>
                  <a:srgbClr val="38B9A1"/>
                </a:solidFill>
                <a:latin typeface="Calibri"/>
                <a:ea typeface="Calibri"/>
                <a:cs typeface="Calibri"/>
                <a:sym typeface="Calibri"/>
              </a:rPr>
              <a:t>Educate</a:t>
            </a:r>
            <a:r>
              <a:rPr lang="en-GB"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 participants about different cultures through various activities</a:t>
            </a:r>
          </a:p>
        </p:txBody>
      </p:sp>
      <p:sp>
        <p:nvSpPr>
          <p:cNvPr id="48" name="Shape 48"/>
          <p:cNvSpPr txBox="1"/>
          <p:nvPr/>
        </p:nvSpPr>
        <p:spPr>
          <a:xfrm>
            <a:off x="6294750" y="3114300"/>
            <a:ext cx="2307899" cy="138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GB"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Let neighbours develop a sense of </a:t>
            </a:r>
            <a:r>
              <a:rPr lang="en-GB" sz="1800">
                <a:solidFill>
                  <a:srgbClr val="38B9A1"/>
                </a:solidFill>
                <a:latin typeface="Calibri"/>
                <a:ea typeface="Calibri"/>
                <a:cs typeface="Calibri"/>
                <a:sym typeface="Calibri"/>
              </a:rPr>
              <a:t>belonging</a:t>
            </a:r>
            <a:r>
              <a:rPr lang="en-GB"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 in the community while contributing towards it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603525" y="22412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b="0" lang="en-GB" sz="5500">
                <a:solidFill>
                  <a:srgbClr val="267D6D"/>
                </a:solidFill>
                <a:latin typeface="La Belle Aurore"/>
                <a:ea typeface="La Belle Aurore"/>
                <a:cs typeface="La Belle Aurore"/>
                <a:sym typeface="La Belle Aurore"/>
              </a:rPr>
              <a:t>Activities</a:t>
            </a:r>
          </a:p>
        </p:txBody>
      </p:sp>
      <p:sp>
        <p:nvSpPr>
          <p:cNvPr id="54" name="Shape 54"/>
          <p:cNvSpPr/>
          <p:nvPr/>
        </p:nvSpPr>
        <p:spPr>
          <a:xfrm>
            <a:off x="2803700" y="1495925"/>
            <a:ext cx="3529799" cy="3488999"/>
          </a:xfrm>
          <a:prstGeom prst="ellipse">
            <a:avLst/>
          </a:prstGeom>
          <a:solidFill>
            <a:srgbClr val="D9D9D9"/>
          </a:solidFill>
          <a:ln cap="flat" cmpd="sng" w="19050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GB" sz="3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Multicultural </a:t>
            </a:r>
            <a:r>
              <a:rPr lang="en-GB" sz="3000">
                <a:solidFill>
                  <a:srgbClr val="38B9A1"/>
                </a:solidFill>
                <a:latin typeface="Calibri"/>
                <a:ea typeface="Calibri"/>
                <a:cs typeface="Calibri"/>
                <a:sym typeface="Calibri"/>
              </a:rPr>
              <a:t>potluck</a:t>
            </a:r>
            <a:r>
              <a:rPr lang="en-GB" sz="3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 with dishes made by neighbours from around the world</a:t>
            </a:r>
          </a:p>
        </p:txBody>
      </p:sp>
      <p:sp>
        <p:nvSpPr>
          <p:cNvPr id="55" name="Shape 55"/>
          <p:cNvSpPr/>
          <p:nvPr/>
        </p:nvSpPr>
        <p:spPr>
          <a:xfrm>
            <a:off x="6406400" y="939725"/>
            <a:ext cx="2127300" cy="2127300"/>
          </a:xfrm>
          <a:prstGeom prst="ellipse">
            <a:avLst/>
          </a:prstGeom>
          <a:solidFill>
            <a:srgbClr val="D9D9D9"/>
          </a:solidFill>
          <a:ln cap="flat" cmpd="sng" w="19050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GB"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Various cultural </a:t>
            </a:r>
            <a:r>
              <a:rPr lang="en-GB" sz="1800">
                <a:solidFill>
                  <a:srgbClr val="38B9A1"/>
                </a:solidFill>
                <a:latin typeface="Calibri"/>
                <a:ea typeface="Calibri"/>
                <a:cs typeface="Calibri"/>
                <a:sym typeface="Calibri"/>
              </a:rPr>
              <a:t>games</a:t>
            </a:r>
            <a:r>
              <a:rPr lang="en-GB"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GB" sz="1800">
                <a:solidFill>
                  <a:srgbClr val="38B9A1"/>
                </a:solidFill>
                <a:latin typeface="Calibri"/>
                <a:ea typeface="Calibri"/>
                <a:cs typeface="Calibri"/>
                <a:sym typeface="Calibri"/>
              </a:rPr>
              <a:t>activities</a:t>
            </a:r>
          </a:p>
        </p:txBody>
      </p:sp>
      <p:sp>
        <p:nvSpPr>
          <p:cNvPr id="56" name="Shape 56"/>
          <p:cNvSpPr/>
          <p:nvPr/>
        </p:nvSpPr>
        <p:spPr>
          <a:xfrm>
            <a:off x="603525" y="939725"/>
            <a:ext cx="2127300" cy="2127300"/>
          </a:xfrm>
          <a:prstGeom prst="ellipse">
            <a:avLst/>
          </a:prstGeom>
          <a:solidFill>
            <a:srgbClr val="D9D9D9"/>
          </a:solidFill>
          <a:ln cap="flat" cmpd="sng" w="19050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GB" sz="1800">
                <a:solidFill>
                  <a:srgbClr val="38B9A1"/>
                </a:solidFill>
                <a:latin typeface="Calibri"/>
                <a:ea typeface="Calibri"/>
                <a:cs typeface="Calibri"/>
                <a:sym typeface="Calibri"/>
              </a:rPr>
              <a:t>Dance performance</a:t>
            </a:r>
            <a:r>
              <a:rPr lang="en-GB"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 by Michael and Garry’s Dance City Revolution group</a:t>
            </a:r>
          </a:p>
        </p:txBody>
      </p:sp>
      <p:cxnSp>
        <p:nvCxnSpPr>
          <p:cNvPr id="57" name="Shape 57"/>
          <p:cNvCxnSpPr>
            <a:stCxn id="56" idx="7"/>
          </p:cNvCxnSpPr>
          <p:nvPr/>
        </p:nvCxnSpPr>
        <p:spPr>
          <a:xfrm flipH="1" rot="10800000">
            <a:off x="2419289" y="765260"/>
            <a:ext cx="855900" cy="486000"/>
          </a:xfrm>
          <a:prstGeom prst="straightConnector1">
            <a:avLst/>
          </a:prstGeom>
          <a:noFill/>
          <a:ln cap="flat" cmpd="sng" w="19050">
            <a:solidFill>
              <a:srgbClr val="CCCCCC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8" name="Shape 58"/>
          <p:cNvCxnSpPr>
            <a:stCxn id="55" idx="1"/>
          </p:cNvCxnSpPr>
          <p:nvPr/>
        </p:nvCxnSpPr>
        <p:spPr>
          <a:xfrm rot="10800000">
            <a:off x="6021335" y="720260"/>
            <a:ext cx="696600" cy="531000"/>
          </a:xfrm>
          <a:prstGeom prst="straightConnector1">
            <a:avLst/>
          </a:prstGeom>
          <a:noFill/>
          <a:ln cap="flat" cmpd="sng" w="19050">
            <a:solidFill>
              <a:srgbClr val="CCCCCC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9" name="Shape 59"/>
          <p:cNvCxnSpPr>
            <a:stCxn id="54" idx="0"/>
          </p:cNvCxnSpPr>
          <p:nvPr/>
        </p:nvCxnSpPr>
        <p:spPr>
          <a:xfrm flipH="1" rot="10800000">
            <a:off x="4568599" y="889025"/>
            <a:ext cx="12000" cy="606900"/>
          </a:xfrm>
          <a:prstGeom prst="straightConnector1">
            <a:avLst/>
          </a:prstGeom>
          <a:noFill/>
          <a:ln cap="flat" cmpd="sng" w="19050">
            <a:solidFill>
              <a:srgbClr val="CCCCCC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14113" y="0"/>
            <a:ext cx="3974525" cy="5143503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Shape 65"/>
          <p:cNvSpPr txBox="1"/>
          <p:nvPr/>
        </p:nvSpPr>
        <p:spPr>
          <a:xfrm>
            <a:off x="889125" y="3050200"/>
            <a:ext cx="2858699" cy="13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 sz="5500">
                <a:solidFill>
                  <a:srgbClr val="267D6D"/>
                </a:solidFill>
                <a:latin typeface="La Belle Aurore"/>
                <a:ea typeface="La Belle Aurore"/>
                <a:cs typeface="La Belle Aurore"/>
                <a:sym typeface="La Belle Aurore"/>
              </a:rPr>
              <a:t>Poster </a:t>
            </a:r>
          </a:p>
          <a:p>
            <a:pPr>
              <a:spcBef>
                <a:spcPts val="0"/>
              </a:spcBef>
              <a:buNone/>
            </a:pPr>
            <a:r>
              <a:rPr lang="en-GB" sz="24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to promote the event</a:t>
            </a:r>
          </a:p>
        </p:txBody>
      </p:sp>
      <p:sp>
        <p:nvSpPr>
          <p:cNvPr id="66" name="Shape 66"/>
          <p:cNvSpPr/>
          <p:nvPr/>
        </p:nvSpPr>
        <p:spPr>
          <a:xfrm>
            <a:off x="2723725" y="3410250"/>
            <a:ext cx="900299" cy="438900"/>
          </a:xfrm>
          <a:prstGeom prst="homePlate">
            <a:avLst>
              <a:gd fmla="val 50000" name="adj"/>
            </a:avLst>
          </a:prstGeom>
          <a:solidFill>
            <a:srgbClr val="B7B7B7"/>
          </a:solidFill>
          <a:ln cap="flat" cmpd="sng" w="19050">
            <a:solidFill>
              <a:srgbClr val="B7B7B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b="0" lang="en-GB" sz="5500">
                <a:solidFill>
                  <a:srgbClr val="267D6D"/>
                </a:solidFill>
                <a:latin typeface="La Belle Aurore"/>
                <a:ea typeface="La Belle Aurore"/>
                <a:cs typeface="La Belle Aurore"/>
                <a:sym typeface="La Belle Aurore"/>
              </a:rPr>
              <a:t>Initial Thoughts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434343"/>
              </a:buClr>
              <a:buSzPct val="100000"/>
              <a:buFont typeface="Arial"/>
              <a:buChar char="●"/>
            </a:pPr>
            <a:r>
              <a:rPr lang="en-GB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Targeted a wide audience = diverse participants</a:t>
            </a:r>
          </a:p>
          <a:p>
            <a:pPr indent="-419100" lvl="0" marL="457200" rtl="0">
              <a:spcBef>
                <a:spcPts val="0"/>
              </a:spcBef>
              <a:buClr>
                <a:srgbClr val="434343"/>
              </a:buClr>
              <a:buSzPct val="100000"/>
              <a:buFont typeface="Arial"/>
              <a:buChar char="●"/>
            </a:pPr>
            <a:r>
              <a:rPr lang="en-GB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Our friends (potential volunteers and participants) were more interested in this event</a:t>
            </a:r>
          </a:p>
          <a:p>
            <a:pPr indent="-419100" lvl="0" marL="457200" rtl="0">
              <a:spcBef>
                <a:spcPts val="0"/>
              </a:spcBef>
              <a:buClr>
                <a:srgbClr val="434343"/>
              </a:buClr>
              <a:buSzPct val="100000"/>
              <a:buFont typeface="Arial"/>
              <a:buChar char="●"/>
            </a:pPr>
            <a:r>
              <a:rPr lang="en-GB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Worried about having two projects to run</a:t>
            </a:r>
          </a:p>
          <a:p>
            <a:pPr indent="-419100" lvl="0" marL="457200" rtl="0">
              <a:spcBef>
                <a:spcPts val="0"/>
              </a:spcBef>
              <a:buClr>
                <a:srgbClr val="434343"/>
              </a:buClr>
              <a:buSzPct val="100000"/>
              <a:buFont typeface="Arial"/>
              <a:buChar char="●"/>
            </a:pPr>
            <a:r>
              <a:rPr lang="en-GB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Required more thought and research</a:t>
            </a:r>
          </a:p>
          <a:p>
            <a:pPr indent="-419100" lvl="0" marL="457200" rtl="0">
              <a:spcBef>
                <a:spcPts val="0"/>
              </a:spcBef>
              <a:buClr>
                <a:srgbClr val="434343"/>
              </a:buClr>
              <a:buSzPct val="100000"/>
              <a:buFont typeface="Arial"/>
              <a:buChar char="●"/>
            </a:pPr>
            <a:r>
              <a:rPr lang="en-GB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We had greater excitement and interest to learn about cultures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0" lang="en-GB" sz="5500">
                <a:solidFill>
                  <a:srgbClr val="267D6D"/>
                </a:solidFill>
                <a:latin typeface="La Belle Aurore"/>
                <a:ea typeface="La Belle Aurore"/>
                <a:cs typeface="La Belle Aurore"/>
                <a:sym typeface="La Belle Aurore"/>
              </a:rPr>
              <a:t>Process</a:t>
            </a:r>
          </a:p>
        </p:txBody>
      </p:sp>
      <p:sp>
        <p:nvSpPr>
          <p:cNvPr id="78" name="Shape 78"/>
          <p:cNvSpPr/>
          <p:nvPr/>
        </p:nvSpPr>
        <p:spPr>
          <a:xfrm>
            <a:off x="472700" y="1204275"/>
            <a:ext cx="2374799" cy="3721499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/>
        </p:nvSpPr>
        <p:spPr>
          <a:xfrm>
            <a:off x="3392350" y="1202250"/>
            <a:ext cx="2374799" cy="3721499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2899275" y="2907375"/>
            <a:ext cx="441300" cy="315299"/>
          </a:xfrm>
          <a:prstGeom prst="chevron">
            <a:avLst>
              <a:gd fmla="val 50000" name="adj"/>
            </a:avLst>
          </a:prstGeom>
          <a:solidFill>
            <a:srgbClr val="38B9A1">
              <a:alpha val="68080"/>
            </a:srgbClr>
          </a:solidFill>
          <a:ln cap="flat" cmpd="sng" w="19050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/>
          <p:nvPr/>
        </p:nvSpPr>
        <p:spPr>
          <a:xfrm>
            <a:off x="5818925" y="2907375"/>
            <a:ext cx="441300" cy="315299"/>
          </a:xfrm>
          <a:prstGeom prst="chevron">
            <a:avLst>
              <a:gd fmla="val 50000" name="adj"/>
            </a:avLst>
          </a:prstGeom>
          <a:solidFill>
            <a:srgbClr val="38B9A1">
              <a:alpha val="68080"/>
            </a:srgbClr>
          </a:solidFill>
          <a:ln cap="flat" cmpd="sng" w="19050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/>
        </p:nvSpPr>
        <p:spPr>
          <a:xfrm>
            <a:off x="472700" y="1204275"/>
            <a:ext cx="2374799" cy="776699"/>
          </a:xfrm>
          <a:prstGeom prst="rect">
            <a:avLst/>
          </a:prstGeom>
          <a:solidFill>
            <a:srgbClr val="38B9A1">
              <a:alpha val="68080"/>
            </a:srgbClr>
          </a:solidFill>
          <a:ln cap="flat" cmpd="sng" w="19050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GB" sz="4800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Week 1</a:t>
            </a:r>
          </a:p>
        </p:txBody>
      </p:sp>
      <p:sp>
        <p:nvSpPr>
          <p:cNvPr id="83" name="Shape 83"/>
          <p:cNvSpPr/>
          <p:nvPr/>
        </p:nvSpPr>
        <p:spPr>
          <a:xfrm>
            <a:off x="3392350" y="1204275"/>
            <a:ext cx="2374799" cy="776699"/>
          </a:xfrm>
          <a:prstGeom prst="rect">
            <a:avLst/>
          </a:prstGeom>
          <a:solidFill>
            <a:srgbClr val="38B9A1">
              <a:alpha val="68080"/>
            </a:srgbClr>
          </a:solidFill>
          <a:ln cap="flat" cmpd="sng" w="19050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4800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Week 2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495225" y="2025875"/>
            <a:ext cx="2374799" cy="2847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Excited for this event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rtl="0">
              <a:spcBef>
                <a:spcPts val="0"/>
              </a:spcBef>
              <a:buNone/>
            </a:pPr>
            <a:r>
              <a:rPr lang="en-GB"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A potluck would bring many people of all ages and cultures together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and let them learn more about other cultures and hopefully initiate discussions on multiculturalism</a:t>
            </a: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	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6336525" y="2037150"/>
            <a:ext cx="2374799" cy="28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 txBox="1"/>
          <p:nvPr/>
        </p:nvSpPr>
        <p:spPr>
          <a:xfrm>
            <a:off x="3421500" y="2003375"/>
            <a:ext cx="2345699" cy="289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Planned the date and time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rtl="0">
              <a:spcBef>
                <a:spcPts val="0"/>
              </a:spcBef>
              <a:buNone/>
            </a:pPr>
            <a:r>
              <a:rPr lang="en-GB"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Made poster and sign up form for event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GB"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Researched activities we could do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-GB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b="0" lang="en-GB" sz="5500">
                <a:solidFill>
                  <a:srgbClr val="267D6D"/>
                </a:solidFill>
                <a:latin typeface="La Belle Aurore"/>
                <a:ea typeface="La Belle Aurore"/>
                <a:cs typeface="La Belle Aurore"/>
                <a:sym typeface="La Belle Aurore"/>
              </a:rPr>
              <a:t>Process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24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But things did not go as planned...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0" lang="en-GB" sz="5500">
                <a:solidFill>
                  <a:srgbClr val="267D6D"/>
                </a:solidFill>
                <a:latin typeface="La Belle Aurore"/>
                <a:ea typeface="La Belle Aurore"/>
                <a:cs typeface="La Belle Aurore"/>
                <a:sym typeface="La Belle Aurore"/>
              </a:rPr>
              <a:t>Process</a:t>
            </a:r>
          </a:p>
        </p:txBody>
      </p:sp>
      <p:sp>
        <p:nvSpPr>
          <p:cNvPr id="98" name="Shape 98"/>
          <p:cNvSpPr/>
          <p:nvPr/>
        </p:nvSpPr>
        <p:spPr>
          <a:xfrm>
            <a:off x="517725" y="1170500"/>
            <a:ext cx="8169000" cy="3590399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rtl="0">
              <a:spcBef>
                <a:spcPts val="0"/>
              </a:spcBef>
              <a:buClr>
                <a:srgbClr val="434343"/>
              </a:buClr>
              <a:buSzPct val="100000"/>
              <a:buFont typeface="Calibri"/>
              <a:buChar char="-"/>
            </a:pPr>
            <a:r>
              <a:rPr lang="en-GB" sz="22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Could not do the potluck anymore </a:t>
            </a:r>
          </a:p>
          <a:p>
            <a:pPr indent="-368300" lvl="0" marL="457200" rtl="0">
              <a:spcBef>
                <a:spcPts val="0"/>
              </a:spcBef>
              <a:buClr>
                <a:srgbClr val="434343"/>
              </a:buClr>
              <a:buSzPct val="100000"/>
              <a:buFont typeface="Calibri"/>
              <a:buChar char="-"/>
            </a:pPr>
            <a:r>
              <a:rPr lang="en-GB" sz="22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Cannot regulate food that people bring for potluck </a:t>
            </a:r>
          </a:p>
          <a:p>
            <a:pPr indent="-368300" lvl="0" marL="457200" rtl="0">
              <a:spcBef>
                <a:spcPts val="0"/>
              </a:spcBef>
              <a:buClr>
                <a:srgbClr val="434343"/>
              </a:buClr>
              <a:buSzPct val="100000"/>
              <a:buFont typeface="Calibri"/>
              <a:buChar char="-"/>
            </a:pPr>
            <a:r>
              <a:rPr lang="en-GB" sz="22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Went against the Good Food Principles</a:t>
            </a:r>
          </a:p>
          <a:p>
            <a:pPr indent="-368300" lvl="1" marL="914400" rtl="0">
              <a:spcBef>
                <a:spcPts val="0"/>
              </a:spcBef>
              <a:buClr>
                <a:srgbClr val="434343"/>
              </a:buClr>
              <a:buSzPct val="100000"/>
              <a:buFont typeface="Calibri"/>
              <a:buChar char="-"/>
            </a:pPr>
            <a:r>
              <a:rPr lang="en-GB" sz="22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Limits: Healthy, non-processed, safe</a:t>
            </a:r>
          </a:p>
          <a:p>
            <a:pPr indent="-368300" lvl="1" marL="914400" rtl="0">
              <a:spcBef>
                <a:spcPts val="0"/>
              </a:spcBef>
              <a:buClr>
                <a:srgbClr val="434343"/>
              </a:buClr>
              <a:buSzPct val="100000"/>
              <a:buFont typeface="Calibri"/>
              <a:buChar char="-"/>
            </a:pPr>
            <a:r>
              <a:rPr lang="en-GB" sz="22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But we also needed to meet people where they are at </a:t>
            </a:r>
          </a:p>
          <a:p>
            <a:pPr indent="-368300" lvl="0" marL="457200" rtl="0">
              <a:spcBef>
                <a:spcPts val="0"/>
              </a:spcBef>
              <a:buClr>
                <a:srgbClr val="434343"/>
              </a:buClr>
              <a:buSzPct val="100000"/>
              <a:buFont typeface="Calibri"/>
              <a:buChar char="-"/>
            </a:pPr>
            <a:r>
              <a:rPr lang="en-GB" sz="22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The theme of multiculturalism was not expressed enough, and we needed to connect people to multiculturalism at a deeper level</a:t>
            </a:r>
          </a:p>
          <a:p>
            <a:pPr indent="-368300" lvl="0" marL="457200" rtl="0">
              <a:spcBef>
                <a:spcPts val="0"/>
              </a:spcBef>
              <a:buClr>
                <a:srgbClr val="434343"/>
              </a:buClr>
              <a:buSzPct val="100000"/>
              <a:buFont typeface="Calibri"/>
              <a:buChar char="-"/>
            </a:pPr>
            <a:r>
              <a:rPr lang="en-GB" sz="22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Began thinking of other possible ideas that we might be able to do</a:t>
            </a:r>
          </a:p>
        </p:txBody>
      </p:sp>
      <p:sp>
        <p:nvSpPr>
          <p:cNvPr id="99" name="Shape 99"/>
          <p:cNvSpPr/>
          <p:nvPr/>
        </p:nvSpPr>
        <p:spPr>
          <a:xfrm>
            <a:off x="517725" y="1170500"/>
            <a:ext cx="8169000" cy="776699"/>
          </a:xfrm>
          <a:prstGeom prst="rect">
            <a:avLst/>
          </a:prstGeom>
          <a:solidFill>
            <a:srgbClr val="38B9A1">
              <a:alpha val="68080"/>
            </a:srgbClr>
          </a:solidFill>
          <a:ln cap="flat" cmpd="sng" w="19050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4800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Week 3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0" lang="en-GB" sz="5500">
                <a:solidFill>
                  <a:srgbClr val="267D6D"/>
                </a:solidFill>
                <a:latin typeface="La Belle Aurore"/>
                <a:ea typeface="La Belle Aurore"/>
                <a:cs typeface="La Belle Aurore"/>
                <a:sym typeface="La Belle Aurore"/>
              </a:rPr>
              <a:t>Process</a:t>
            </a:r>
          </a:p>
        </p:txBody>
      </p:sp>
      <p:sp>
        <p:nvSpPr>
          <p:cNvPr id="105" name="Shape 105"/>
          <p:cNvSpPr/>
          <p:nvPr/>
        </p:nvSpPr>
        <p:spPr>
          <a:xfrm>
            <a:off x="472700" y="1204275"/>
            <a:ext cx="2374799" cy="3721499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6312000" y="1202250"/>
            <a:ext cx="2374799" cy="3721499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3392350" y="1202250"/>
            <a:ext cx="2374799" cy="3721499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/>
          <p:nvPr/>
        </p:nvSpPr>
        <p:spPr>
          <a:xfrm>
            <a:off x="2899275" y="2907375"/>
            <a:ext cx="441300" cy="315299"/>
          </a:xfrm>
          <a:prstGeom prst="chevron">
            <a:avLst>
              <a:gd fmla="val 50000" name="adj"/>
            </a:avLst>
          </a:prstGeom>
          <a:solidFill>
            <a:srgbClr val="38B9A1">
              <a:alpha val="68080"/>
            </a:srgbClr>
          </a:solidFill>
          <a:ln cap="flat" cmpd="sng" w="19050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/>
          <p:nvPr/>
        </p:nvSpPr>
        <p:spPr>
          <a:xfrm>
            <a:off x="5818925" y="2907375"/>
            <a:ext cx="441300" cy="315299"/>
          </a:xfrm>
          <a:prstGeom prst="chevron">
            <a:avLst>
              <a:gd fmla="val 50000" name="adj"/>
            </a:avLst>
          </a:prstGeom>
          <a:solidFill>
            <a:srgbClr val="38B9A1">
              <a:alpha val="68080"/>
            </a:srgbClr>
          </a:solidFill>
          <a:ln cap="flat" cmpd="sng" w="19050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0" name="Shape 110"/>
          <p:cNvSpPr/>
          <p:nvPr/>
        </p:nvSpPr>
        <p:spPr>
          <a:xfrm>
            <a:off x="472700" y="1204275"/>
            <a:ext cx="2374799" cy="776699"/>
          </a:xfrm>
          <a:prstGeom prst="rect">
            <a:avLst/>
          </a:prstGeom>
          <a:solidFill>
            <a:srgbClr val="38B9A1">
              <a:alpha val="68080"/>
            </a:srgbClr>
          </a:solidFill>
          <a:ln cap="flat" cmpd="sng" w="19050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4800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Week 4</a:t>
            </a:r>
          </a:p>
        </p:txBody>
      </p:sp>
      <p:sp>
        <p:nvSpPr>
          <p:cNvPr id="111" name="Shape 111"/>
          <p:cNvSpPr/>
          <p:nvPr/>
        </p:nvSpPr>
        <p:spPr>
          <a:xfrm>
            <a:off x="3392350" y="1204275"/>
            <a:ext cx="2374799" cy="776699"/>
          </a:xfrm>
          <a:prstGeom prst="rect">
            <a:avLst/>
          </a:prstGeom>
          <a:solidFill>
            <a:srgbClr val="38B9A1">
              <a:alpha val="68080"/>
            </a:srgbClr>
          </a:solidFill>
          <a:ln cap="flat" cmpd="sng" w="19050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4800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Week 5</a:t>
            </a:r>
          </a:p>
        </p:txBody>
      </p:sp>
      <p:sp>
        <p:nvSpPr>
          <p:cNvPr id="112" name="Shape 112"/>
          <p:cNvSpPr/>
          <p:nvPr/>
        </p:nvSpPr>
        <p:spPr>
          <a:xfrm>
            <a:off x="6312000" y="1204275"/>
            <a:ext cx="2374799" cy="776699"/>
          </a:xfrm>
          <a:prstGeom prst="rect">
            <a:avLst/>
          </a:prstGeom>
          <a:solidFill>
            <a:srgbClr val="38B9A1">
              <a:alpha val="68080"/>
            </a:srgbClr>
          </a:solidFill>
          <a:ln cap="flat" cmpd="sng" w="19050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4800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Week 6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472700" y="2025875"/>
            <a:ext cx="2374799" cy="289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Workload of the Amazing Race and summer school began to build up = less time to work on this project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rtl="0">
              <a:spcBef>
                <a:spcPts val="0"/>
              </a:spcBef>
              <a:buNone/>
            </a:pPr>
            <a:r>
              <a:rPr lang="en-GB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When we did have some time to think, no idea ended up good enough to use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Formed a session plan for a completely different project: a gardening/sustainability project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-GB"/>
              <a:t> 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-78775" y="1001700"/>
            <a:ext cx="6482700" cy="756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 txBox="1"/>
          <p:nvPr/>
        </p:nvSpPr>
        <p:spPr>
          <a:xfrm>
            <a:off x="3485650" y="2211150"/>
            <a:ext cx="2188199" cy="271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We could not run a gardening project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Some ideas were suggested (gathering stories, debate) but no background knowledge to lead such an event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All our time and effort was put into the Amazing Race, so we still did not have the time to go back and work on this project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" name="Shape 116"/>
          <p:cNvSpPr txBox="1"/>
          <p:nvPr/>
        </p:nvSpPr>
        <p:spPr>
          <a:xfrm>
            <a:off x="6381550" y="2070900"/>
            <a:ext cx="2250899" cy="2780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With the Amazing Race just around the corner, we had even less time for this project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- We were offered an extension, however, the interest for this project has dwindled, and we believe that without the interest, the end result of the project would not be as good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