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1200150"/>
            <a:ext cx="9144000" cy="2743199"/>
          </a:xfrm>
          <a:prstGeom prst="rect">
            <a:avLst/>
          </a:prstGeom>
          <a:solidFill>
            <a:schemeClr val="dk1">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10" name="Shape 10"/>
          <p:cNvGrpSpPr/>
          <p:nvPr/>
        </p:nvGrpSpPr>
        <p:grpSpPr>
          <a:xfrm>
            <a:off x="0" y="-1078"/>
            <a:ext cx="1827407" cy="5144627"/>
            <a:chOff x="0" y="-1438"/>
            <a:chExt cx="798029" cy="6859503"/>
          </a:xfrm>
        </p:grpSpPr>
        <p:sp>
          <p:nvSpPr>
            <p:cNvPr id="11" name="Shape 11"/>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2" name="Shape 12"/>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13" name="Shape 13"/>
          <p:cNvGrpSpPr/>
          <p:nvPr/>
        </p:nvGrpSpPr>
        <p:grpSpPr>
          <a:xfrm flipH="1">
            <a:off x="7316591" y="0"/>
            <a:ext cx="1827407" cy="5144627"/>
            <a:chOff x="0" y="-1438"/>
            <a:chExt cx="798029" cy="6859503"/>
          </a:xfrm>
        </p:grpSpPr>
        <p:sp>
          <p:nvSpPr>
            <p:cNvPr id="14" name="Shape 14"/>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16" name="Shape 16"/>
          <p:cNvSpPr txBox="1"/>
          <p:nvPr>
            <p:ph type="ctrTitle"/>
          </p:nvPr>
        </p:nvSpPr>
        <p:spPr>
          <a:xfrm>
            <a:off x="685800" y="1568184"/>
            <a:ext cx="7772400" cy="12380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7" name="Shape 17"/>
          <p:cNvSpPr txBox="1"/>
          <p:nvPr>
            <p:ph idx="1" type="subTitle"/>
          </p:nvPr>
        </p:nvSpPr>
        <p:spPr>
          <a:xfrm>
            <a:off x="685800" y="2914650"/>
            <a:ext cx="7772400" cy="658500"/>
          </a:xfrm>
          <a:prstGeom prst="rect">
            <a:avLst/>
          </a:prstGeom>
        </p:spPr>
        <p:txBody>
          <a:bodyPr anchorCtr="0" anchor="t" bIns="91425" lIns="91425" rIns="91425" tIns="91425"/>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
        <p:nvSpPr>
          <p:cNvPr id="18" name="Shape 1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21" name="Shape 21"/>
          <p:cNvGrpSpPr/>
          <p:nvPr/>
        </p:nvGrpSpPr>
        <p:grpSpPr>
          <a:xfrm>
            <a:off x="0" y="-1078"/>
            <a:ext cx="649180" cy="5144627"/>
            <a:chOff x="0" y="-1438"/>
            <a:chExt cx="649180" cy="6859503"/>
          </a:xfrm>
        </p:grpSpPr>
        <p:sp>
          <p:nvSpPr>
            <p:cNvPr id="22" name="Shape 22"/>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3" name="Shape 23"/>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24" name="Shape 24"/>
          <p:cNvGrpSpPr/>
          <p:nvPr/>
        </p:nvGrpSpPr>
        <p:grpSpPr>
          <a:xfrm flipH="1">
            <a:off x="8494493" y="0"/>
            <a:ext cx="649180" cy="5144627"/>
            <a:chOff x="0" y="-1438"/>
            <a:chExt cx="649180" cy="6859503"/>
          </a:xfrm>
        </p:grpSpPr>
        <p:sp>
          <p:nvSpPr>
            <p:cNvPr id="25" name="Shape 25"/>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27" name="Shape 27"/>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1" name="Shape 31"/>
        <p:cNvGrpSpPr/>
        <p:nvPr/>
      </p:nvGrpSpPr>
      <p:grpSpPr>
        <a:xfrm>
          <a:off x="0" y="0"/>
          <a:ext cx="0" cy="0"/>
          <a:chOff x="0" y="0"/>
          <a:chExt cx="0" cy="0"/>
        </a:xfrm>
      </p:grpSpPr>
      <p:sp>
        <p:nvSpPr>
          <p:cNvPr id="32" name="Shape 32"/>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33" name="Shape 33"/>
          <p:cNvGrpSpPr/>
          <p:nvPr/>
        </p:nvGrpSpPr>
        <p:grpSpPr>
          <a:xfrm>
            <a:off x="0" y="-1078"/>
            <a:ext cx="649180" cy="5144627"/>
            <a:chOff x="0" y="-1438"/>
            <a:chExt cx="649180" cy="6859503"/>
          </a:xfrm>
        </p:grpSpPr>
        <p:sp>
          <p:nvSpPr>
            <p:cNvPr id="34" name="Shape 34"/>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36" name="Shape 36"/>
          <p:cNvGrpSpPr/>
          <p:nvPr/>
        </p:nvGrpSpPr>
        <p:grpSpPr>
          <a:xfrm flipH="1">
            <a:off x="8494493" y="0"/>
            <a:ext cx="649180" cy="5144627"/>
            <a:chOff x="0" y="-1438"/>
            <a:chExt cx="649180" cy="6859503"/>
          </a:xfrm>
        </p:grpSpPr>
        <p:sp>
          <p:nvSpPr>
            <p:cNvPr id="37" name="Shape 3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39" name="Shape 39"/>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40" name="Shape 4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1" name="Shape 41"/>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3" name="Shape 4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x="0" y="0"/>
          <a:ext cx="0" cy="0"/>
          <a:chOff x="0" y="0"/>
          <a:chExt cx="0" cy="0"/>
        </a:xfrm>
      </p:grpSpPr>
      <p:sp>
        <p:nvSpPr>
          <p:cNvPr id="45" name="Shape 45"/>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46" name="Shape 46"/>
          <p:cNvGrpSpPr/>
          <p:nvPr/>
        </p:nvGrpSpPr>
        <p:grpSpPr>
          <a:xfrm>
            <a:off x="0" y="-1078"/>
            <a:ext cx="649180" cy="5144627"/>
            <a:chOff x="0" y="-1438"/>
            <a:chExt cx="649180" cy="6859503"/>
          </a:xfrm>
        </p:grpSpPr>
        <p:sp>
          <p:nvSpPr>
            <p:cNvPr id="47" name="Shape 4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48" name="Shape 4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49" name="Shape 49"/>
          <p:cNvGrpSpPr/>
          <p:nvPr/>
        </p:nvGrpSpPr>
        <p:grpSpPr>
          <a:xfrm flipH="1">
            <a:off x="8494493" y="0"/>
            <a:ext cx="649180" cy="5144627"/>
            <a:chOff x="0" y="-1438"/>
            <a:chExt cx="649180" cy="6859503"/>
          </a:xfrm>
        </p:grpSpPr>
        <p:sp>
          <p:nvSpPr>
            <p:cNvPr id="50" name="Shape 5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1" name="Shape 5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52" name="Shape 52"/>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53" name="Shape 5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x="0" y="0"/>
          <a:ext cx="0" cy="0"/>
          <a:chOff x="0" y="0"/>
          <a:chExt cx="0" cy="0"/>
        </a:xfrm>
      </p:grpSpPr>
      <p:sp>
        <p:nvSpPr>
          <p:cNvPr id="56" name="Shape 56"/>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57" name="Shape 57"/>
          <p:cNvGrpSpPr/>
          <p:nvPr/>
        </p:nvGrpSpPr>
        <p:grpSpPr>
          <a:xfrm>
            <a:off x="0" y="-1078"/>
            <a:ext cx="649180" cy="5144627"/>
            <a:chOff x="0" y="-1438"/>
            <a:chExt cx="649180" cy="6859503"/>
          </a:xfrm>
        </p:grpSpPr>
        <p:sp>
          <p:nvSpPr>
            <p:cNvPr id="58" name="Shape 58"/>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9" name="Shape 59"/>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60" name="Shape 60"/>
          <p:cNvGrpSpPr/>
          <p:nvPr/>
        </p:nvGrpSpPr>
        <p:grpSpPr>
          <a:xfrm flipH="1">
            <a:off x="8494493" y="0"/>
            <a:ext cx="649180" cy="5144627"/>
            <a:chOff x="0" y="-1438"/>
            <a:chExt cx="649180" cy="6859503"/>
          </a:xfrm>
        </p:grpSpPr>
        <p:sp>
          <p:nvSpPr>
            <p:cNvPr id="61" name="Shape 61"/>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2" name="Shape 62"/>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63" name="Shape 63"/>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64" name="Shape 64"/>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lt2"/>
              </a:buClr>
              <a:buSzPct val="100000"/>
              <a:buNone/>
              <a:defRPr sz="1800">
                <a:solidFill>
                  <a:schemeClr val="lt2"/>
                </a:solidFill>
              </a:defRPr>
            </a:lvl1pPr>
          </a:lstStyle>
          <a:p/>
        </p:txBody>
      </p:sp>
      <p:sp>
        <p:nvSpPr>
          <p:cNvPr id="65" name="Shape 6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x="0" y="0"/>
          <a:ext cx="0" cy="0"/>
          <a:chOff x="0" y="0"/>
          <a:chExt cx="0" cy="0"/>
        </a:xfrm>
      </p:grpSpPr>
      <p:sp>
        <p:nvSpPr>
          <p:cNvPr id="67" name="Shape 67"/>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68" name="Shape 68"/>
          <p:cNvGrpSpPr/>
          <p:nvPr/>
        </p:nvGrpSpPr>
        <p:grpSpPr>
          <a:xfrm>
            <a:off x="0" y="-1078"/>
            <a:ext cx="649180" cy="5144627"/>
            <a:chOff x="0" y="-1438"/>
            <a:chExt cx="649180" cy="6859503"/>
          </a:xfrm>
        </p:grpSpPr>
        <p:sp>
          <p:nvSpPr>
            <p:cNvPr id="69" name="Shape 69"/>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0" name="Shape 70"/>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71" name="Shape 71"/>
          <p:cNvGrpSpPr/>
          <p:nvPr/>
        </p:nvGrpSpPr>
        <p:grpSpPr>
          <a:xfrm flipH="1">
            <a:off x="8494493" y="0"/>
            <a:ext cx="649180" cy="5144627"/>
            <a:chOff x="0" y="-1438"/>
            <a:chExt cx="649180" cy="6859503"/>
          </a:xfrm>
        </p:grpSpPr>
        <p:sp>
          <p:nvSpPr>
            <p:cNvPr id="72" name="Shape 72"/>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3" name="Shape 73"/>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74" name="Shape 74"/>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75" name="Shape 7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GB" sz="1300">
                <a:solidFill>
                  <a:schemeClr val="lt1"/>
                </a:solidFill>
                <a:latin typeface="Trebuchet MS"/>
                <a:ea typeface="Trebuchet MS"/>
                <a:cs typeface="Trebuchet MS"/>
                <a:sym typeface="Trebuchet M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ctrTitle"/>
          </p:nvPr>
        </p:nvSpPr>
        <p:spPr>
          <a:xfrm>
            <a:off x="685800" y="1568184"/>
            <a:ext cx="7772400" cy="1238099"/>
          </a:xfrm>
          <a:prstGeom prst="rect">
            <a:avLst/>
          </a:prstGeom>
        </p:spPr>
        <p:txBody>
          <a:bodyPr anchorCtr="0" anchor="b" bIns="91425" lIns="91425" rIns="91425" tIns="91425">
            <a:noAutofit/>
          </a:bodyPr>
          <a:lstStyle/>
          <a:p>
            <a:pPr>
              <a:spcBef>
                <a:spcPts val="0"/>
              </a:spcBef>
              <a:buNone/>
            </a:pPr>
            <a:r>
              <a:rPr lang="en-GB">
                <a:solidFill>
                  <a:srgbClr val="00FF00"/>
                </a:solidFill>
              </a:rPr>
              <a:t>DanceCity Revolution</a:t>
            </a:r>
          </a:p>
        </p:txBody>
      </p:sp>
      <p:sp>
        <p:nvSpPr>
          <p:cNvPr id="78" name="Shape 78"/>
          <p:cNvSpPr txBox="1"/>
          <p:nvPr>
            <p:ph idx="1" type="subTitle"/>
          </p:nvPr>
        </p:nvSpPr>
        <p:spPr>
          <a:xfrm>
            <a:off x="685800" y="2914650"/>
            <a:ext cx="7772400" cy="658500"/>
          </a:xfrm>
          <a:prstGeom prst="rect">
            <a:avLst/>
          </a:prstGeom>
        </p:spPr>
        <p:txBody>
          <a:bodyPr anchorCtr="0" anchor="t" bIns="91425" lIns="91425" rIns="91425" tIns="91425">
            <a:noAutofit/>
          </a:bodyPr>
          <a:lstStyle/>
          <a:p>
            <a:pPr>
              <a:spcBef>
                <a:spcPts val="0"/>
              </a:spcBef>
              <a:buNone/>
            </a:pPr>
            <a:r>
              <a:rPr lang="en-GB">
                <a:solidFill>
                  <a:srgbClr val="FFFF00"/>
                </a:solidFill>
              </a:rPr>
              <a:t>By Michael Hong and Garry Fong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180803"/>
            <a:ext cx="8229600" cy="857400"/>
          </a:xfrm>
          <a:prstGeom prst="rect">
            <a:avLst/>
          </a:prstGeom>
        </p:spPr>
        <p:txBody>
          <a:bodyPr anchorCtr="0" anchor="b" bIns="91425" lIns="91425" rIns="91425" tIns="91425">
            <a:noAutofit/>
          </a:bodyPr>
          <a:lstStyle/>
          <a:p>
            <a:pPr>
              <a:spcBef>
                <a:spcPts val="0"/>
              </a:spcBef>
              <a:buNone/>
            </a:pPr>
            <a:r>
              <a:rPr lang="en-GB"/>
              <a:t>Introduction</a:t>
            </a:r>
          </a:p>
        </p:txBody>
      </p:sp>
      <p:sp>
        <p:nvSpPr>
          <p:cNvPr id="84" name="Shape 8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1"/>
              </a:buClr>
              <a:buSzPct val="100000"/>
              <a:buFont typeface="Arial"/>
              <a:buChar char="●"/>
            </a:pPr>
            <a:r>
              <a:rPr lang="en-GB" sz="2400"/>
              <a:t>Our group members are Michael and Garry</a:t>
            </a:r>
          </a:p>
          <a:p>
            <a:pPr indent="-381000" lvl="0" marL="457200" rtl="0">
              <a:spcBef>
                <a:spcPts val="0"/>
              </a:spcBef>
              <a:buClr>
                <a:schemeClr val="lt1"/>
              </a:buClr>
              <a:buSzPct val="100000"/>
              <a:buFont typeface="Arial"/>
              <a:buChar char="●"/>
            </a:pPr>
            <a:r>
              <a:rPr lang="en-GB" sz="2400"/>
              <a:t>Our project was Dance City Revolution, centered around teaching kids the joy of dance, and improving their fitness levels</a:t>
            </a:r>
          </a:p>
          <a:p>
            <a:pPr indent="-419100" lvl="0" marL="457200" rtl="0">
              <a:spcBef>
                <a:spcPts val="0"/>
              </a:spcBef>
              <a:buClr>
                <a:schemeClr val="lt1"/>
              </a:buClr>
              <a:buSzPct val="125000"/>
              <a:buFont typeface="Arial"/>
              <a:buChar char="●"/>
            </a:pPr>
            <a:r>
              <a:rPr lang="en-GB" sz="2400"/>
              <a:t>Our project was held over 4 sessions, and our audience was the Selkirk and Secord OOSC programs</a:t>
            </a:r>
          </a:p>
          <a:p>
            <a:pPr indent="-381000" lvl="0" marL="457200" rtl="0">
              <a:spcBef>
                <a:spcPts val="0"/>
              </a:spcBef>
              <a:buClr>
                <a:schemeClr val="lt1"/>
              </a:buClr>
              <a:buSzPct val="100000"/>
              <a:buFont typeface="Arial"/>
              <a:buChar char="●"/>
            </a:pPr>
            <a:r>
              <a:rPr lang="en-GB" sz="2400"/>
              <a:t>We had no clear-cut primary objective, but we did achieve our secondary objective, which was having the kids learn a choreography of a style of their choosing</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63678"/>
            <a:ext cx="8229600" cy="857400"/>
          </a:xfrm>
          <a:prstGeom prst="rect">
            <a:avLst/>
          </a:prstGeom>
        </p:spPr>
        <p:txBody>
          <a:bodyPr anchorCtr="0" anchor="b" bIns="91425" lIns="91425" rIns="91425" tIns="91425">
            <a:noAutofit/>
          </a:bodyPr>
          <a:lstStyle/>
          <a:p>
            <a:pPr>
              <a:spcBef>
                <a:spcPts val="0"/>
              </a:spcBef>
              <a:buNone/>
            </a:pPr>
            <a:r>
              <a:rPr lang="en-GB"/>
              <a:t>Process</a:t>
            </a:r>
          </a:p>
        </p:txBody>
      </p:sp>
      <p:sp>
        <p:nvSpPr>
          <p:cNvPr id="90" name="Shape 90"/>
          <p:cNvSpPr txBox="1"/>
          <p:nvPr>
            <p:ph idx="1" type="body"/>
          </p:nvPr>
        </p:nvSpPr>
        <p:spPr>
          <a:xfrm>
            <a:off x="497875" y="834175"/>
            <a:ext cx="8229600" cy="3725699"/>
          </a:xfrm>
          <a:prstGeom prst="rect">
            <a:avLst/>
          </a:prstGeom>
        </p:spPr>
        <p:txBody>
          <a:bodyPr anchorCtr="0" anchor="t" bIns="91425" lIns="91425" rIns="91425" tIns="91425">
            <a:noAutofit/>
          </a:bodyPr>
          <a:lstStyle/>
          <a:p>
            <a:pPr indent="-342900" lvl="0" marL="457200" rtl="0">
              <a:spcBef>
                <a:spcPts val="0"/>
              </a:spcBef>
              <a:buClr>
                <a:schemeClr val="lt1"/>
              </a:buClr>
              <a:buSzPct val="100000"/>
              <a:buFont typeface="Arial"/>
              <a:buChar char="●"/>
            </a:pPr>
            <a:r>
              <a:rPr lang="en-GB" sz="1800"/>
              <a:t>Activities were performed as planned except for sessions 1 and 3</a:t>
            </a:r>
          </a:p>
          <a:p>
            <a:pPr indent="-342900" lvl="0" marL="457200" rtl="0">
              <a:spcBef>
                <a:spcPts val="0"/>
              </a:spcBef>
              <a:buClr>
                <a:schemeClr val="lt1"/>
              </a:buClr>
              <a:buSzPct val="100000"/>
              <a:buFont typeface="Arial"/>
              <a:buChar char="●"/>
            </a:pPr>
            <a:r>
              <a:rPr lang="en-GB" sz="1800"/>
              <a:t>Our project reached its intended target population of 16</a:t>
            </a:r>
          </a:p>
          <a:p>
            <a:pPr indent="-342900" lvl="0" marL="457200" rtl="0">
              <a:spcBef>
                <a:spcPts val="0"/>
              </a:spcBef>
              <a:buClr>
                <a:schemeClr val="lt1"/>
              </a:buClr>
              <a:buSzPct val="100000"/>
              <a:buFont typeface="Arial"/>
              <a:buChar char="●"/>
            </a:pPr>
            <a:r>
              <a:rPr lang="en-GB" sz="1800"/>
              <a:t>The participants weren’t interested at first, but as the sessions continued on, they began to grow an interest into what they were doing</a:t>
            </a:r>
          </a:p>
          <a:p>
            <a:pPr indent="-342900" lvl="0" marL="457200" rtl="0">
              <a:spcBef>
                <a:spcPts val="0"/>
              </a:spcBef>
              <a:buClr>
                <a:schemeClr val="lt1"/>
              </a:buClr>
              <a:buSzPct val="100000"/>
              <a:buFont typeface="Arial"/>
              <a:buChar char="●"/>
            </a:pPr>
            <a:r>
              <a:rPr lang="en-GB" sz="1800"/>
              <a:t>The planning and activities would have gone more smoothly if more communication was involved, particularly for session 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Outcomes</a:t>
            </a:r>
          </a:p>
        </p:txBody>
      </p:sp>
      <p:sp>
        <p:nvSpPr>
          <p:cNvPr id="96" name="Shape 96"/>
          <p:cNvSpPr txBox="1"/>
          <p:nvPr>
            <p:ph idx="1" type="body"/>
          </p:nvPr>
        </p:nvSpPr>
        <p:spPr>
          <a:xfrm>
            <a:off x="457200" y="929100"/>
            <a:ext cx="8229600" cy="3725699"/>
          </a:xfrm>
          <a:prstGeom prst="rect">
            <a:avLst/>
          </a:prstGeom>
        </p:spPr>
        <p:txBody>
          <a:bodyPr anchorCtr="0" anchor="t" bIns="91425" lIns="91425" rIns="91425" tIns="91425">
            <a:noAutofit/>
          </a:bodyPr>
          <a:lstStyle/>
          <a:p>
            <a:pPr rtl="0">
              <a:spcBef>
                <a:spcPts val="0"/>
              </a:spcBef>
              <a:buNone/>
            </a:pPr>
            <a:r>
              <a:rPr lang="en-GB" sz="1100"/>
              <a:t>Our primary goals in this project were to</a:t>
            </a:r>
          </a:p>
          <a:p>
            <a:pPr indent="-298450" lvl="0" marL="457200" rtl="0">
              <a:spcBef>
                <a:spcPts val="0"/>
              </a:spcBef>
              <a:buClr>
                <a:schemeClr val="lt1"/>
              </a:buClr>
              <a:buSzPct val="100000"/>
              <a:buFont typeface="Arial"/>
              <a:buChar char="●"/>
            </a:pPr>
            <a:r>
              <a:rPr lang="en-GB" sz="1100"/>
              <a:t>Increase fitness of our target age group (achieved)</a:t>
            </a:r>
          </a:p>
          <a:p>
            <a:pPr indent="-298450" lvl="0" marL="457200" rtl="0">
              <a:spcBef>
                <a:spcPts val="0"/>
              </a:spcBef>
              <a:buClr>
                <a:schemeClr val="lt1"/>
              </a:buClr>
              <a:buSzPct val="100000"/>
              <a:buFont typeface="Arial"/>
              <a:buChar char="●"/>
            </a:pPr>
            <a:r>
              <a:rPr lang="en-GB" sz="1100"/>
              <a:t>Increase interest in dance of our target age group (achieved)</a:t>
            </a:r>
          </a:p>
          <a:p>
            <a:pPr rtl="0">
              <a:spcBef>
                <a:spcPts val="0"/>
              </a:spcBef>
              <a:buNone/>
            </a:pPr>
            <a:r>
              <a:rPr lang="en-GB" sz="1100"/>
              <a:t>Our secondary goal in this project was to </a:t>
            </a:r>
          </a:p>
          <a:p>
            <a:pPr indent="-298450" lvl="0" marL="457200" rtl="0">
              <a:spcBef>
                <a:spcPts val="0"/>
              </a:spcBef>
              <a:buClr>
                <a:schemeClr val="lt1"/>
              </a:buClr>
              <a:buSzPct val="100000"/>
              <a:buFont typeface="Arial"/>
              <a:buChar char="●"/>
            </a:pPr>
            <a:r>
              <a:rPr lang="en-GB" sz="1100"/>
              <a:t>Have the kids learn a choreography from a style of dance of their choosing (achieved)</a:t>
            </a:r>
          </a:p>
          <a:p>
            <a:pPr rtl="0">
              <a:spcBef>
                <a:spcPts val="0"/>
              </a:spcBef>
              <a:buNone/>
            </a:pPr>
            <a:r>
              <a:rPr lang="en-GB" sz="1100"/>
              <a:t>The participants experienced an improvement in attitude towards the program and dance as they learned more of the choreography. They also increased in skill in dance.</a:t>
            </a:r>
          </a:p>
          <a:p>
            <a:pPr rtl="0">
              <a:spcBef>
                <a:spcPts val="0"/>
              </a:spcBef>
              <a:buNone/>
            </a:pPr>
            <a:r>
              <a:rPr lang="en-GB" sz="1100"/>
              <a:t>We had expected the participants to improve in fitness in attitude, these were realistic expectations, and they were met.</a:t>
            </a:r>
          </a:p>
          <a:p>
            <a:pPr rtl="0">
              <a:spcBef>
                <a:spcPts val="0"/>
              </a:spcBef>
              <a:buNone/>
            </a:pPr>
            <a:r>
              <a:rPr lang="en-GB" sz="1100"/>
              <a:t>The effects of the project on partnering with CCNH was mostly felt in terms of resources, for example, we never would’ve obtained permission to use the venue we ended up using if not for the backing of CCNH. The effects of this project on CCNH are, as stated previously in regards to the community, an improvement in fitness and attitude for children.</a:t>
            </a:r>
          </a:p>
          <a:p>
            <a:pPr rtl="0">
              <a:spcBef>
                <a:spcPts val="0"/>
              </a:spcBef>
              <a:buNone/>
            </a:pPr>
            <a:r>
              <a:t/>
            </a:r>
            <a:endParaRPr sz="1100"/>
          </a:p>
          <a:p>
            <a:pPr lvl="0">
              <a:spcBef>
                <a:spcPts val="0"/>
              </a:spcBef>
              <a:buNone/>
            </a:pPr>
            <a:r>
              <a:rPr lang="en-GB" sz="1100"/>
              <a:t>Short-term, the kids will hopefully know a dance choreography. Long term, the kids will hopefully have increased fitness, obtain an interest in dance, and experience an improvement in general mood.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Lessons learned</a:t>
            </a:r>
          </a:p>
        </p:txBody>
      </p:sp>
      <p:sp>
        <p:nvSpPr>
          <p:cNvPr id="102" name="Shape 10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GB" sz="2400"/>
              <a:t>Through this project, we learned how to</a:t>
            </a:r>
          </a:p>
          <a:p>
            <a:pPr indent="-381000" lvl="0" marL="457200" rtl="0">
              <a:spcBef>
                <a:spcPts val="0"/>
              </a:spcBef>
              <a:buClr>
                <a:schemeClr val="lt1"/>
              </a:buClr>
              <a:buSzPct val="100000"/>
              <a:buFont typeface="Arial"/>
              <a:buChar char="●"/>
            </a:pPr>
            <a:r>
              <a:rPr lang="en-GB" sz="2400"/>
              <a:t>organize and execute a session plan within a timeframe</a:t>
            </a:r>
          </a:p>
          <a:p>
            <a:pPr indent="-381000" lvl="0" marL="457200" rtl="0">
              <a:spcBef>
                <a:spcPts val="0"/>
              </a:spcBef>
              <a:buClr>
                <a:schemeClr val="lt1"/>
              </a:buClr>
              <a:buSzPct val="100000"/>
              <a:buFont typeface="Arial"/>
              <a:buChar char="●"/>
            </a:pPr>
            <a:r>
              <a:rPr lang="en-GB" sz="2400"/>
              <a:t>maintain interest of participants</a:t>
            </a:r>
          </a:p>
          <a:p>
            <a:pPr indent="-381000" lvl="0" marL="457200" rtl="0">
              <a:spcBef>
                <a:spcPts val="0"/>
              </a:spcBef>
              <a:buClr>
                <a:schemeClr val="lt1"/>
              </a:buClr>
              <a:buSzPct val="100000"/>
              <a:buFont typeface="Arial"/>
              <a:buChar char="●"/>
            </a:pPr>
            <a:r>
              <a:rPr lang="en-GB" sz="2400"/>
              <a:t>plan for emergencies as needed (on the spot)</a:t>
            </a:r>
          </a:p>
          <a:p>
            <a:pPr indent="-381000" lvl="0" marL="457200">
              <a:spcBef>
                <a:spcPts val="0"/>
              </a:spcBef>
              <a:buClr>
                <a:schemeClr val="lt1"/>
              </a:buClr>
              <a:buSzPct val="100000"/>
              <a:buFont typeface="Arial"/>
              <a:buChar char="●"/>
            </a:pPr>
            <a:r>
              <a:rPr lang="en-GB" sz="2400"/>
              <a:t>communicate effectively between leaders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Self Evaluation</a:t>
            </a:r>
          </a:p>
        </p:txBody>
      </p:sp>
      <p:sp>
        <p:nvSpPr>
          <p:cNvPr id="108" name="Shape 108"/>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GB" sz="2400"/>
              <a:t>Throughout this project, we had highs and lows. In the end, we learned from most of our mistakes and our final session was wildly successful, due to both our increase in ability and regaining the usage of our volunteers. Overall, we’d rate ourselves as successful, seeing as how we achieved all of our goals (Have the kids have fun, move around, and learn the dance) despite having many problems that we needed to overcome.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Future Roles at CCNH</a:t>
            </a:r>
          </a:p>
        </p:txBody>
      </p:sp>
      <p:sp>
        <p:nvSpPr>
          <p:cNvPr id="114" name="Shape 114"/>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GB" sz="2800"/>
              <a:t>In the future, we see ourselves continuing to be involved in the Neighbourhood House as volunteers, using the knowledge we gained in this Summer Youth Project to benefit our work.</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