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0" name="Shape 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29" name="Shape 29"/>
        <p:cNvGrpSpPr/>
        <p:nvPr/>
      </p:nvGrpSpPr>
      <p:grpSpPr>
        <a:xfrm>
          <a:off x="0" y="0"/>
          <a:ext cx="0" cy="0"/>
          <a:chOff x="0" y="0"/>
          <a:chExt cx="0" cy="0"/>
        </a:xfrm>
      </p:grpSpPr>
      <p:sp>
        <p:nvSpPr>
          <p:cNvPr id="30" name="Shape 30"/>
          <p:cNvSpPr txBox="1"/>
          <p:nvPr>
            <p:ph type="ctrTitle"/>
          </p:nvPr>
        </p:nvSpPr>
        <p:spPr>
          <a:xfrm>
            <a:off x="685800" y="1583342"/>
            <a:ext cx="7772400" cy="1159856"/>
          </a:xfrm>
          <a:prstGeom prst="rect">
            <a:avLst/>
          </a:prstGeom>
        </p:spPr>
        <p:txBody>
          <a:bodyPr anchorCtr="0" anchor="b" bIns="91425" lIns="91425" rIns="91425" tIns="91425">
            <a:noAutofit/>
          </a:bodyPr>
          <a:lstStyle/>
          <a:p>
            <a:pPr>
              <a:spcBef>
                <a:spcPts val="0"/>
              </a:spcBef>
              <a:buNone/>
            </a:pPr>
            <a:r>
              <a:rPr lang="en">
                <a:solidFill>
                  <a:schemeClr val="lt1"/>
                </a:solidFill>
              </a:rPr>
              <a:t>Final Project</a:t>
            </a:r>
          </a:p>
        </p:txBody>
      </p:sp>
      <p:sp>
        <p:nvSpPr>
          <p:cNvPr id="31" name="Shape 31"/>
          <p:cNvSpPr txBox="1"/>
          <p:nvPr>
            <p:ph idx="1" type="subTitle"/>
          </p:nvPr>
        </p:nvSpPr>
        <p:spPr>
          <a:xfrm>
            <a:off x="685800" y="2840053"/>
            <a:ext cx="7772400" cy="784737"/>
          </a:xfrm>
          <a:prstGeom prst="rect">
            <a:avLst/>
          </a:prstGeom>
        </p:spPr>
        <p:txBody>
          <a:bodyPr anchorCtr="0" anchor="t" bIns="91425" lIns="91425" rIns="91425" tIns="91425">
            <a:noAutofit/>
          </a:bodyPr>
          <a:lstStyle/>
          <a:p>
            <a:pPr>
              <a:spcBef>
                <a:spcPts val="0"/>
              </a:spcBef>
              <a:buNone/>
            </a:pPr>
            <a:r>
              <a:rPr b="1" lang="en">
                <a:solidFill>
                  <a:srgbClr val="990000"/>
                </a:solidFill>
              </a:rPr>
              <a:t>Healthy Heart Start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  </a:t>
            </a:r>
          </a:p>
        </p:txBody>
      </p:sp>
      <p:sp>
        <p:nvSpPr>
          <p:cNvPr id="85" name="Shape 85"/>
          <p:cNvSpPr txBox="1"/>
          <p:nvPr>
            <p:ph idx="1" type="body"/>
          </p:nvPr>
        </p:nvSpPr>
        <p:spPr>
          <a:xfrm>
            <a:off x="391573" y="1189212"/>
            <a:ext cx="8229600" cy="3725699"/>
          </a:xfrm>
          <a:prstGeom prst="rect">
            <a:avLst/>
          </a:prstGeom>
        </p:spPr>
        <p:txBody>
          <a:bodyPr anchorCtr="0" anchor="t" bIns="91425" lIns="91425" rIns="91425" tIns="91425">
            <a:noAutofit/>
          </a:bodyPr>
          <a:lstStyle/>
          <a:p>
            <a:pPr lvl="0" rtl="0">
              <a:lnSpc>
                <a:spcPct val="115000"/>
              </a:lnSpc>
              <a:spcBef>
                <a:spcPts val="0"/>
              </a:spcBef>
              <a:buNone/>
            </a:pPr>
            <a:r>
              <a:rPr lang="en" sz="1100"/>
              <a:t>Lastly, if we had been better leaders, it would have really added to the success of our objective. An example would have been that we did not explain the reason and purpose of our project and how our project is going to help the community properly to everyone in our second session. We could have also thought deeper into planning our project, especially when it came to safety and exhaustion because we didn’t even think of that until Randy hinted at it to us. Double or triple checking things would have aided in our success too since when we didn’t check multiple times if the DVDs were going work in our second session, one ended up giving us difficulties which caused us to not be able to use it. The main three things we should have changed in order to have made our project better is to manage time more thoroughly, finding more ways in getting participants/keeping the participants and to work on our leadership skills.</a:t>
            </a:r>
          </a:p>
          <a:p>
            <a:pPr lvl="0" rtl="0">
              <a:lnSpc>
                <a:spcPct val="115000"/>
              </a:lnSpc>
              <a:spcBef>
                <a:spcPts val="0"/>
              </a:spcBef>
              <a:buNone/>
            </a:pPr>
            <a:r>
              <a:t/>
            </a:r>
            <a:endParaRPr sz="1100"/>
          </a:p>
          <a:p>
            <a:pPr lvl="0" rtl="0">
              <a:lnSpc>
                <a:spcPct val="115000"/>
              </a:lnSpc>
              <a:spcBef>
                <a:spcPts val="0"/>
              </a:spcBef>
              <a:buNone/>
            </a:pPr>
            <a:r>
              <a:rPr lang="en" sz="1100"/>
              <a:t>Skills/knowledge we’ve learned is to have a stronger presence of us being the leaders by communicating better we learned this especially in our first presentation when most of it was just us talking. We managed to find a way to keep our participants focused during our sessions by telling them what they needed to do because we were the leaders.</a:t>
            </a:r>
          </a:p>
          <a:p>
            <a:pPr lvl="0" rtl="0">
              <a:lnSpc>
                <a:spcPct val="115000"/>
              </a:lnSpc>
              <a:spcBef>
                <a:spcPts val="0"/>
              </a:spcBef>
              <a:buNone/>
            </a:pPr>
            <a:r>
              <a:t/>
            </a:r>
            <a:endParaRPr sz="1100"/>
          </a:p>
          <a:p>
            <a:pPr lvl="0" rtl="0">
              <a:lnSpc>
                <a:spcPct val="115000"/>
              </a:lnSpc>
              <a:spcBef>
                <a:spcPts val="0"/>
              </a:spcBef>
              <a:buNone/>
            </a:pPr>
            <a:r>
              <a:rPr lang="en" sz="1100"/>
              <a:t>Lessons we’ve learned about working with CCNH is that scheduling time with people and places can be hard especially when schedules conflict and because we are doing a project with CCNH, we needed to keep things professional like having waiver forms for our participants and managing risks.</a:t>
            </a:r>
          </a:p>
          <a:p>
            <a:pPr lvl="0" rtl="0">
              <a:lnSpc>
                <a:spcPct val="115000"/>
              </a:lnSpc>
              <a:spcBef>
                <a:spcPts val="0"/>
              </a:spcBef>
              <a:buNone/>
            </a:pPr>
            <a:r>
              <a:t/>
            </a:r>
            <a:endParaRPr sz="1100"/>
          </a:p>
          <a:p>
            <a:pPr lvl="0" rtl="0">
              <a:lnSpc>
                <a:spcPct val="115000"/>
              </a:lnSpc>
              <a:spcBef>
                <a:spcPts val="0"/>
              </a:spcBef>
              <a:buNone/>
            </a:pPr>
            <a:r>
              <a:rPr lang="en" sz="1100"/>
              <a:t>We also learned that CCHN is a very active place with many programs running in a single day. For example, we couldn’t set up in the big room yet for our second session until after the seniors had their supper.</a:t>
            </a:r>
          </a:p>
          <a:p>
            <a:pPr lvl="0">
              <a:lnSpc>
                <a:spcPct val="115000"/>
              </a:lnSpc>
              <a:spcBef>
                <a:spcPts val="0"/>
              </a:spcBef>
              <a:buClr>
                <a:schemeClr val="dk1"/>
              </a:buClr>
              <a:buFont typeface="Arial"/>
              <a:buNone/>
            </a:pPr>
            <a:r>
              <a:t/>
            </a:r>
            <a:endParaRPr sz="11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b="0" lang="en"/>
              <a:t>Strengths and Challenges</a:t>
            </a:r>
          </a:p>
        </p:txBody>
      </p:sp>
      <p:sp>
        <p:nvSpPr>
          <p:cNvPr id="91" name="Shape 9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sz="1100"/>
              <a:t>Kavin:   Some of my strengths were that I had previous experience with the Summer Youth Projects from last year, making some of the processes slightly easier for myself. Other strengths that I had that maybe similar to Amie is that we both have a fairly strong background on fitness and workout techniques. That meant that we did not have to do as much research for our last </a:t>
            </a:r>
          </a:p>
          <a:p>
            <a:pPr lvl="0" rtl="0">
              <a:lnSpc>
                <a:spcPct val="115000"/>
              </a:lnSpc>
              <a:spcBef>
                <a:spcPts val="0"/>
              </a:spcBef>
              <a:buNone/>
            </a:pPr>
            <a:r>
              <a:rPr lang="en" sz="1100"/>
              <a:t>session when it came down to teaching different exercises with the dumbbells. My punctuality and organization skills definitely improved in comparison to how I managed my project last year. I decided to challenge myself with this project by standing out more as a confident leader during our sessions rather than being the leader who hides away behind their partner.</a:t>
            </a:r>
          </a:p>
          <a:p>
            <a:pPr lvl="0" rtl="0">
              <a:lnSpc>
                <a:spcPct val="115000"/>
              </a:lnSpc>
              <a:spcBef>
                <a:spcPts val="0"/>
              </a:spcBef>
              <a:buNone/>
            </a:pPr>
            <a:r>
              <a:t/>
            </a:r>
            <a:endParaRPr sz="1100"/>
          </a:p>
          <a:p>
            <a:pPr lvl="0">
              <a:lnSpc>
                <a:spcPct val="115000"/>
              </a:lnSpc>
              <a:spcBef>
                <a:spcPts val="0"/>
              </a:spcBef>
              <a:buClr>
                <a:schemeClr val="dk1"/>
              </a:buClr>
              <a:buSzPct val="100000"/>
              <a:buFont typeface="Arial"/>
              <a:buNone/>
            </a:pPr>
            <a:r>
              <a:rPr lang="en" sz="1100"/>
              <a:t>Amie:     My strengths is that I am a very willing person. This means that I will make sacrifices in my time to help the project in any way I can. An example is that even though I have already made plans for a day, if my partner really needed a meeting to be scheduled at a certain time even though it meant I had to cancel my plans, I did what needed to be done and rescheduled. I challenged myself by trying not be as much of a control freak. In many school projects, I end up doing most of the work so this time I wanted things to be different so I tried harder in splitting up the project work so not only did I learn how to be a leader of Healthy Heart Start, I was also part of a team with my partner.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06666"/>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Self Evaluation: </a:t>
            </a:r>
            <a:r>
              <a:rPr b="0" lang="en"/>
              <a:t>Amie</a:t>
            </a:r>
          </a:p>
        </p:txBody>
      </p:sp>
      <p:sp>
        <p:nvSpPr>
          <p:cNvPr id="97" name="Shape 9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sz="1100"/>
              <a:t>I found that I grew in learning how to work better with teams because I was working on this project with my partner, Kavin. I am use to working alone or doing all the work in a group project but this time, I split the jobs that needed to be done. This project gave me the opportunity to grow as a leader in managing people and showing authority along with managing time, not only within the program but with my own personal things to make time for this project. The biggest thing I noticed is that I became more confident. This is due to the fact that I had to talk in front of my peers and show them that I was in charge.</a:t>
            </a:r>
          </a:p>
          <a:p>
            <a:pPr lvl="0" rtl="0">
              <a:lnSpc>
                <a:spcPct val="115000"/>
              </a:lnSpc>
              <a:spcBef>
                <a:spcPts val="0"/>
              </a:spcBef>
              <a:buClr>
                <a:schemeClr val="dk1"/>
              </a:buClr>
              <a:buFont typeface="Arial"/>
              <a:buNone/>
            </a:pPr>
            <a:r>
              <a:t/>
            </a:r>
            <a:endParaRPr sz="1100"/>
          </a:p>
          <a:p>
            <a:pPr lvl="0">
              <a:lnSpc>
                <a:spcPct val="115000"/>
              </a:lnSpc>
              <a:spcBef>
                <a:spcPts val="0"/>
              </a:spcBef>
              <a:buClr>
                <a:schemeClr val="dk1"/>
              </a:buClr>
              <a:buSzPct val="100000"/>
              <a:buFont typeface="Arial"/>
              <a:buNone/>
            </a:pPr>
            <a:r>
              <a:rPr lang="en" sz="1100"/>
              <a:t>Hopefully, my  future role in CCNH is to continue to be a volunteer here and now with the additional knowledge I have about Cedar Cottage, I can use that to my advantage in becoming a more helpful volunteer and maybe even a leader in other programs.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06666"/>
        </a:solidFill>
      </p:bgPr>
    </p:bg>
    <p:spTree>
      <p:nvGrpSpPr>
        <p:cNvPr id="101" name="Shape 101"/>
        <p:cNvGrpSpPr/>
        <p:nvPr/>
      </p:nvGrpSpPr>
      <p:grpSpPr>
        <a:xfrm>
          <a:off x="0" y="0"/>
          <a:ext cx="0" cy="0"/>
          <a:chOff x="0" y="0"/>
          <a:chExt cx="0" cy="0"/>
        </a:xfrm>
      </p:grpSpPr>
      <p:sp>
        <p:nvSpPr>
          <p:cNvPr id="102" name="Shape 10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Self Evaluation: </a:t>
            </a:r>
            <a:r>
              <a:rPr b="0" lang="en"/>
              <a:t>Kavin</a:t>
            </a:r>
          </a:p>
        </p:txBody>
      </p:sp>
      <p:sp>
        <p:nvSpPr>
          <p:cNvPr id="103" name="Shape 103"/>
          <p:cNvSpPr txBox="1"/>
          <p:nvPr>
            <p:ph idx="1" type="body"/>
          </p:nvPr>
        </p:nvSpPr>
        <p:spPr>
          <a:xfrm>
            <a:off x="457200" y="1723841"/>
            <a:ext cx="8229600" cy="3725699"/>
          </a:xfrm>
          <a:prstGeom prst="rect">
            <a:avLst/>
          </a:prstGeom>
        </p:spPr>
        <p:txBody>
          <a:bodyPr anchorCtr="0" anchor="t" bIns="91425" lIns="91425" rIns="91425" tIns="91425">
            <a:noAutofit/>
          </a:bodyPr>
          <a:lstStyle/>
          <a:p>
            <a:pPr lvl="0">
              <a:lnSpc>
                <a:spcPct val="115000"/>
              </a:lnSpc>
              <a:spcBef>
                <a:spcPts val="0"/>
              </a:spcBef>
              <a:buClr>
                <a:schemeClr val="dk1"/>
              </a:buClr>
              <a:buSzPct val="100000"/>
              <a:buFont typeface="Arial"/>
              <a:buNone/>
            </a:pPr>
            <a:r>
              <a:rPr lang="en" sz="1100"/>
              <a:t>Looking at how I was from last year to now, one of the biggest changes that I noticed within myself was how much more punctual I was when it came down to handing in assignments and attending our one-on-one meetings. Balancing summer school with work and another project really kept me on my tail when it came to getting everything handed in. Also I became more of an active leader when it came to the planning stages with my partner. My confidence definitely went up when it came to teaching in front of our participants during our sessions. My general speaking skills did not really grow as much during the project. Specifically when I talk to our participants I still make some minor stutters with some of my words. That’s a small thing that I wanted to hopefully improve this time, but overall I can say that I have definitely grown a lot more rather than not change at all.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solidFill>
                  <a:srgbClr val="FFFFFF"/>
                </a:solidFill>
              </a:rPr>
              <a:t>Project Description</a:t>
            </a:r>
          </a:p>
        </p:txBody>
      </p:sp>
      <p:sp>
        <p:nvSpPr>
          <p:cNvPr id="37" name="Shape 37"/>
          <p:cNvSpPr txBox="1"/>
          <p:nvPr>
            <p:ph idx="1" type="body"/>
          </p:nvPr>
        </p:nvSpPr>
        <p:spPr>
          <a:xfrm>
            <a:off x="457200" y="1200150"/>
            <a:ext cx="8229600" cy="3725699"/>
          </a:xfrm>
          <a:prstGeom prst="rect">
            <a:avLst/>
          </a:prstGeom>
          <a:noFill/>
        </p:spPr>
        <p:txBody>
          <a:bodyPr anchorCtr="0" anchor="t" bIns="91425" lIns="91425" rIns="91425" tIns="91425">
            <a:noAutofit/>
          </a:bodyPr>
          <a:lstStyle/>
          <a:p>
            <a:pPr lvl="0" rtl="0">
              <a:lnSpc>
                <a:spcPct val="115000"/>
              </a:lnSpc>
              <a:spcBef>
                <a:spcPts val="0"/>
              </a:spcBef>
              <a:buNone/>
            </a:pPr>
            <a:r>
              <a:rPr lang="en" sz="1100">
                <a:solidFill>
                  <a:schemeClr val="lt1"/>
                </a:solidFill>
              </a:rPr>
              <a:t> Healthy Heart Start is a healthy living program where we want to teach a group of youth about starting a fit, healthy lifestyle. This ranges from having the knowledge to see how much truth is in a fact that’s given to you to proper form and technique when working out and relaxing ones’ for our bodies. Our program highlights our passion for fitness, but also brings up the awareness of how  technology is making us less likely to actually do any sort of activity (Lazy Route) We hope that with our program, we inspire our participants to slowly start their own active, healthy lifestyle and inspire those around them to do the same</a:t>
            </a:r>
          </a:p>
          <a:p>
            <a:pPr lvl="0" rtl="0">
              <a:lnSpc>
                <a:spcPct val="115000"/>
              </a:lnSpc>
              <a:spcBef>
                <a:spcPts val="0"/>
              </a:spcBef>
              <a:buClr>
                <a:schemeClr val="dk1"/>
              </a:buClr>
              <a:buSzPct val="100000"/>
              <a:buFont typeface="Arial"/>
              <a:buNone/>
            </a:pPr>
            <a:r>
              <a:rPr lang="en" sz="1100">
                <a:solidFill>
                  <a:schemeClr val="lt1"/>
                </a:solidFill>
              </a:rPr>
              <a:t> a fit, healthy lifestyle. This ranges from having the knowledge to see how much truth is in a fact that’s given to you to proper form and technique when working out and relaxing ones’ for our bodies. Our program highlights our passion for fitness, but also brings up the awareness of how  technology is making us less likely to actually do any sort of activity (Lazy Route) We hope with our program, we inspire our participants to slowly start their own active, healthy lifestyle and inspire those around them to do the same Heart Start is a healthy living program where we want to teach a group of youth about starting a fit, healthy lifestyle. This ranges from having the knowledge to see how much truth is in a fact that’s given to you to proper form and technique when working out and relaxing ones’ for our bodies. Our program highlights our passion for fitness, but also brings up the awareness of how  technology is making us less likely to actually do any sort of activity (Lazy Route) We hope that with our program, we inspire our participants to slowly start their own active, healthy lifestyle and inspire those around them to do the same.</a:t>
            </a:r>
          </a:p>
          <a:p>
            <a:pPr>
              <a:spcBef>
                <a:spcPts val="0"/>
              </a:spcBef>
              <a:buNone/>
            </a:pPr>
            <a:r>
              <a:t/>
            </a:r>
            <a:endParaRPr sz="1800">
              <a:solidFill>
                <a:srgbClr val="FFFFFF"/>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x="0" y="0"/>
          <a:ext cx="0" cy="0"/>
          <a:chOff x="0" y="0"/>
          <a:chExt cx="0" cy="0"/>
        </a:xfrm>
      </p:grpSpPr>
      <p:sp>
        <p:nvSpPr>
          <p:cNvPr id="42" name="Shape 4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Project Evaluation</a:t>
            </a:r>
          </a:p>
        </p:txBody>
      </p:sp>
      <p:sp>
        <p:nvSpPr>
          <p:cNvPr id="43" name="Shape 43"/>
          <p:cNvSpPr txBox="1"/>
          <p:nvPr>
            <p:ph idx="1" type="body"/>
          </p:nvPr>
        </p:nvSpPr>
        <p:spPr>
          <a:xfrm>
            <a:off x="457200" y="1257722"/>
            <a:ext cx="8229600" cy="3725699"/>
          </a:xfrm>
          <a:prstGeom prst="rect">
            <a:avLst/>
          </a:prstGeom>
        </p:spPr>
        <p:txBody>
          <a:bodyPr anchorCtr="0" anchor="t" bIns="91425" lIns="91425" rIns="91425" tIns="91425">
            <a:noAutofit/>
          </a:bodyPr>
          <a:lstStyle/>
          <a:p>
            <a:pPr lvl="0" rtl="0">
              <a:lnSpc>
                <a:spcPct val="115000"/>
              </a:lnSpc>
              <a:spcBef>
                <a:spcPts val="0"/>
              </a:spcBef>
              <a:buNone/>
            </a:pPr>
            <a:r>
              <a:rPr lang="en" sz="1100"/>
              <a:t>In our project, Healthy Heart Start, we address the needs of living a healthy lifestyle especially in a time when many people have health problems. With the advancement of technology, doing every tasks requires less effort so therefore less movements which can be unhealthy. This leads to illnesses (eg. Heart problems, diabetes, etc.). Because of this major issue, we want to help improve our community by helping the people in it, starting with the youth in teaching them how to make better choices and to stay healthy.</a:t>
            </a:r>
          </a:p>
          <a:p>
            <a:pPr lvl="0" rtl="0">
              <a:lnSpc>
                <a:spcPct val="115000"/>
              </a:lnSpc>
              <a:spcBef>
                <a:spcPts val="0"/>
              </a:spcBef>
              <a:buNone/>
            </a:pPr>
            <a:r>
              <a:t/>
            </a:r>
            <a:endParaRPr sz="1100"/>
          </a:p>
          <a:p>
            <a:pPr lvl="0" rtl="0">
              <a:lnSpc>
                <a:spcPct val="115000"/>
              </a:lnSpc>
              <a:spcBef>
                <a:spcPts val="0"/>
              </a:spcBef>
              <a:buNone/>
            </a:pPr>
            <a:r>
              <a:rPr lang="en" sz="1100"/>
              <a:t>The people who got involved in our project were the youth who participated in our program and the staff at CCNH that helped us out with equipment and space. Because of the help from CCNH, we did not require any volunteers for our project.</a:t>
            </a:r>
          </a:p>
          <a:p>
            <a:pPr lvl="0" rtl="0">
              <a:lnSpc>
                <a:spcPct val="115000"/>
              </a:lnSpc>
              <a:spcBef>
                <a:spcPts val="0"/>
              </a:spcBef>
              <a:buNone/>
            </a:pPr>
            <a:r>
              <a:t/>
            </a:r>
            <a:endParaRPr sz="1100"/>
          </a:p>
          <a:p>
            <a:pPr lvl="0" rtl="0">
              <a:lnSpc>
                <a:spcPct val="115000"/>
              </a:lnSpc>
              <a:spcBef>
                <a:spcPts val="0"/>
              </a:spcBef>
              <a:buNone/>
            </a:pPr>
            <a:r>
              <a:rPr lang="en" sz="1100"/>
              <a:t>To us, being successful in this project means that our participants learn different things about health and to be mindful of their bodies such as how to do both tranquil and vigorous exercises and on how to make better food choices.</a:t>
            </a:r>
          </a:p>
          <a:p>
            <a:pPr lvl="0" rtl="0">
              <a:lnSpc>
                <a:spcPct val="115000"/>
              </a:lnSpc>
              <a:spcBef>
                <a:spcPts val="0"/>
              </a:spcBef>
              <a:buNone/>
            </a:pPr>
            <a:r>
              <a:t/>
            </a:r>
            <a:endParaRPr sz="1100"/>
          </a:p>
          <a:p>
            <a:pPr lvl="0" rtl="0">
              <a:lnSpc>
                <a:spcPct val="115000"/>
              </a:lnSpc>
              <a:spcBef>
                <a:spcPts val="0"/>
              </a:spcBef>
              <a:buNone/>
            </a:pPr>
            <a:r>
              <a:rPr lang="en" sz="1100"/>
              <a:t>     In our first session, we expected our participants to listen to our presentation and pay attention to the videos that we showed them and learn something from them. We also expected around 7 people to show up. What ended up happening was that we had two participants instead of seven because of miscommunication, which taught us that we needed to prepare and plan better incase we have less people. What also happened was that the participants that did show up were focused and they learned things that they did not know. Also through the videos, we say that they were focused because they were smiling while watching.</a:t>
            </a:r>
          </a:p>
          <a:p>
            <a:pPr lvl="0" rtl="0">
              <a:lnSpc>
                <a:spcPct val="115000"/>
              </a:lnSpc>
              <a:spcBef>
                <a:spcPts val="0"/>
              </a:spcBef>
              <a:buNone/>
            </a:pPr>
            <a:r>
              <a:t/>
            </a:r>
            <a:endParaRPr sz="1100"/>
          </a:p>
          <a:p>
            <a:pPr lvl="0">
              <a:lnSpc>
                <a:spcPct val="115000"/>
              </a:lnSpc>
              <a:spcBef>
                <a:spcPts val="0"/>
              </a:spcBef>
              <a:buClr>
                <a:schemeClr val="dk1"/>
              </a:buClr>
              <a:buFont typeface="Arial"/>
              <a:buNone/>
            </a:pPr>
            <a:r>
              <a:t/>
            </a:r>
            <a:endParaRPr sz="11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 </a:t>
            </a:r>
          </a:p>
        </p:txBody>
      </p:sp>
      <p:sp>
        <p:nvSpPr>
          <p:cNvPr id="49" name="Shape 4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sz="1100"/>
              <a:t>     In our second session we expected everyone to listen to us, follow the instructions of the meditation and yoga DVDs. We also expected 5 participants to show up and have the participants try these methods of de stressing instead of doing unhealthy things when feeling anxious (eg. Binge eating junk food, over sleeping, lashing out on people). Lastly, we also expected our program to run smoothly. During our session, we have one more people than expected but we took care of it easily because we had enough yoga mats. Everyone was focused and trying the yoga poses that were shown on the DVD and when we told everyone that their break was over, they immediately snapped back into doing the workout. The biggest flaw of that session is that things were disorganized. Because peole that have never volunteered at CCNH before had to fill in a form, that process took up a quarter of our one hour program. This caused us to panic so we missed having a proper intro and conclusion to our program. Also, the meditation DVD gave us technical problems so we ended up skipping that part of our session plan.</a:t>
            </a:r>
          </a:p>
          <a:p>
            <a:pPr lvl="0">
              <a:lnSpc>
                <a:spcPct val="115000"/>
              </a:lnSpc>
              <a:spcBef>
                <a:spcPts val="0"/>
              </a:spcBef>
              <a:buClr>
                <a:schemeClr val="dk1"/>
              </a:buClr>
              <a:buSzPct val="100000"/>
              <a:buFont typeface="Arial"/>
              <a:buNone/>
            </a:pPr>
            <a:r>
              <a:rPr lang="en" sz="1100"/>
              <a:t>   During session three, we expected to have all six participants show up to our final session. We also expected our participants to follow our instructions throughly and also be aware of their own body when attempting these exercises. Lastly we expected our participants to learn the proper forms of an assortment of exercises and try something new. During our session once again we only had two out if the six show up. This was not due to a lack of communication, but it was just last minute changes for some of our participants. With the two participants, they followed our instructions properly and knew where their limits were with some of the exercised that were demonstrated. Even though time management was slightly off, our final session was actually very smooth and we got through everything within the time that we had expected (1 hour)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 </a:t>
            </a:r>
          </a:p>
        </p:txBody>
      </p:sp>
      <p:sp>
        <p:nvSpPr>
          <p:cNvPr id="55" name="Shape 55"/>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0"/>
              </a:spcBef>
              <a:buNone/>
            </a:pPr>
            <a:r>
              <a:rPr lang="en" sz="1100"/>
              <a:t>Outcomes that our project intended to achieve were that we wanted our participants to learn about health and fitness. All of our participants were new to the world of working out and making better food choices and they did receive knowledge on those topics. For example, in our first session, everyone was focused and entertained throughout the presentation and video and when they were asked by Randy if they learned something new, they both said yes and went on to describe what they didn't know before the session. On the second and third sessions, the youth participated hands on by doing the exercises that were shown to them which is the best way to learn</a:t>
            </a:r>
          </a:p>
          <a:p>
            <a:pPr lvl="0" rtl="0">
              <a:lnSpc>
                <a:spcPct val="115000"/>
              </a:lnSpc>
              <a:spcBef>
                <a:spcPts val="0"/>
              </a:spcBef>
              <a:buNone/>
            </a:pPr>
            <a:r>
              <a:t/>
            </a:r>
            <a:endParaRPr sz="1100"/>
          </a:p>
          <a:p>
            <a:pPr lvl="0" rtl="0">
              <a:lnSpc>
                <a:spcPct val="115000"/>
              </a:lnSpc>
              <a:spcBef>
                <a:spcPts val="0"/>
              </a:spcBef>
              <a:buNone/>
            </a:pPr>
            <a:r>
              <a:rPr lang="en" sz="1100"/>
              <a:t>The activities that were needed to meet outcomes were our presentation in the first session, doing yoga as a destresser for the second session and teaching them how to do proper forms of exercises so they can know how to workout in the final session.</a:t>
            </a:r>
          </a:p>
          <a:p>
            <a:pPr lvl="0" rtl="0">
              <a:lnSpc>
                <a:spcPct val="115000"/>
              </a:lnSpc>
              <a:spcBef>
                <a:spcPts val="0"/>
              </a:spcBef>
              <a:buNone/>
            </a:pPr>
            <a:r>
              <a:t/>
            </a:r>
            <a:endParaRPr sz="1100"/>
          </a:p>
          <a:p>
            <a:pPr lvl="0">
              <a:lnSpc>
                <a:spcPct val="115000"/>
              </a:lnSpc>
              <a:spcBef>
                <a:spcPts val="0"/>
              </a:spcBef>
              <a:buClr>
                <a:schemeClr val="dk1"/>
              </a:buClr>
              <a:buSzPct val="100000"/>
              <a:buFont typeface="Arial"/>
              <a:buNone/>
            </a:pPr>
            <a:r>
              <a:rPr lang="en" sz="1100"/>
              <a:t>With each activity that we had planned with our participants, it required a lot of planning to make sure that each activity had followed our outcomes that we wanted to see in our participants during the session and after. The best example was how we planned our slideshow for our first session which showed a bunch of debunks of typical fitness myths followed by a video that went into more depth of some of the myths that we mentioned along with other myths that were not included in our slideshow in a video at the very end. Our second and third session we intended to put more physical activities into those plans merely because that was the best way to really teach our participants. Just talking about different yoga positions or workouts would not really be teaching them how to perform those exercises properly. We had a yoga DVD for everyone to follow, and a fitness routine that our mentor had helped us with before our final session. Getting our participants to do some hands on exercise was the best approach to our last two sessions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 </a:t>
            </a:r>
            <a:r>
              <a:rPr b="0" lang="en"/>
              <a:t>Process:</a:t>
            </a:r>
          </a:p>
        </p:txBody>
      </p:sp>
      <p:sp>
        <p:nvSpPr>
          <p:cNvPr id="61" name="Shape 61"/>
          <p:cNvSpPr txBox="1"/>
          <p:nvPr>
            <p:ph idx="1" type="body"/>
          </p:nvPr>
        </p:nvSpPr>
        <p:spPr>
          <a:xfrm>
            <a:off x="457200" y="1194680"/>
            <a:ext cx="8229600" cy="3725699"/>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sz="1100"/>
              <a:t>For our first session, our main goal for that was go show our participants a slideshow that debunks traditional myths, followed by a video that would go into more detail about some of the myths that we had mentioned in the slide show plus an extra fun fitness video. Everything in that session was performed according to our original program plan. We didn't go over our original time of one hour and got everything through very efficiently. Our second session however we had a couple of mishaps. The first issue was that some of our participants had not volunteered at CCNH. Therefore they had to fill out a volunteer form. That took fifteen minutes off of our session. We made the mistake of skipping a part of our introduction and mentioning our purpose of our session to make up for extra time for the Yoga/Meditation DVD. We managed to finish the first Yoga DVD with the 30 minutes that we had set up in our plan, but were five minutes ahead of schedule. That's when the DVD player stopped working and we had to end our session ten minutes early. Our third session was definitely the smoothest. We had a series of exercises planned at very specific intervals throughout the hour and both of us were also a lot more attentive of the time. We finished right on time following the exact time schedule that we had made for our final program plan. For our first and third sessions, we were expecting 6 participants, but were left with the same two participants. The mistake in the first session was because we lacked an inadequate amount of communication between leaders and volunteers. The third session however was just a curveball for us. The majority of our participants had last minute changes to their own plans, while a few had some urgent matters to attend. Regardless of the situations we still ran those sessions with what we had. Our second session was the one session where we thought that we would not get as many participants. Actually we got one extra, making our total to 6 participants for our Yoga/Meditation session. That was one of the big highlights for us as we had reached our goal for that session. In each of our sessions, our volunteers had demonstrated new knowledge that they once did not know. A good example would be when Randy asked our participants if they had learned anything for our first session, and both participants learned a few things that they actually did not know. For next time </a:t>
            </a:r>
          </a:p>
          <a:p>
            <a:pPr>
              <a:spcBef>
                <a:spcPts val="0"/>
              </a:spcBef>
              <a:buNone/>
            </a:pPr>
            <a:r>
              <a:t/>
            </a:r>
            <a:endParaRPr sz="16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457200" y="205978"/>
            <a:ext cx="8229600" cy="857400"/>
          </a:xfrm>
          <a:prstGeom prst="rect">
            <a:avLst/>
          </a:prstGeom>
        </p:spPr>
        <p:txBody>
          <a:bodyPr anchorCtr="0" anchor="b" bIns="91425" lIns="91425" rIns="91425" tIns="91425">
            <a:noAutofit/>
          </a:bodyPr>
          <a:lstStyle/>
          <a:p>
            <a:pPr rtl="0">
              <a:spcBef>
                <a:spcPts val="0"/>
              </a:spcBef>
              <a:buNone/>
            </a:pPr>
            <a:r>
              <a:rPr lang="en"/>
              <a:t> </a:t>
            </a:r>
          </a:p>
          <a:p>
            <a:pPr>
              <a:spcBef>
                <a:spcPts val="0"/>
              </a:spcBef>
              <a:buNone/>
            </a:pPr>
            <a:r>
              <a:rPr lang="en"/>
              <a:t> </a:t>
            </a:r>
          </a:p>
        </p:txBody>
      </p:sp>
      <p:sp>
        <p:nvSpPr>
          <p:cNvPr id="67" name="Shape 6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lnSpc>
                <a:spcPct val="115000"/>
              </a:lnSpc>
              <a:spcBef>
                <a:spcPts val="0"/>
              </a:spcBef>
              <a:buClr>
                <a:schemeClr val="dk1"/>
              </a:buClr>
              <a:buSzPct val="100000"/>
              <a:buFont typeface="Arial"/>
              <a:buNone/>
            </a:pPr>
            <a:r>
              <a:rPr lang="en" sz="1100"/>
              <a:t>better communication between the leaders and participants would really be helpful in making any modified changes to our program plan before the session date.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b="0" lang="en"/>
              <a:t>Outcomes:</a:t>
            </a:r>
          </a:p>
        </p:txBody>
      </p:sp>
      <p:sp>
        <p:nvSpPr>
          <p:cNvPr id="73" name="Shape 7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lnSpc>
                <a:spcPct val="115000"/>
              </a:lnSpc>
              <a:spcBef>
                <a:spcPts val="0"/>
              </a:spcBef>
              <a:buClr>
                <a:schemeClr val="dk1"/>
              </a:buClr>
              <a:buSzPct val="100000"/>
              <a:buFont typeface="Arial"/>
              <a:buNone/>
            </a:pPr>
            <a:r>
              <a:rPr lang="en" sz="1100"/>
              <a:t>Our participants demonstrated new knowledge during our first session as mentioned earlier when Randy asked our participants if they learned something new about any of the debunks. Both of them learned not only one, but a number of different facts. Our second/third sessions everyone easily demonstrated an improvement of proper form in both the Yoga/Meditation session and the Weight Training session. We all followed a Yoga DVD which directly showed us proper stretches and everyone followed it with ease. During the instructional part of our Weight Training, there were a couple of moments where the participants were making minor mistakes with the weights, but quickly corrected those mistakes and continued to make good progress with the exercises that followed. All of these changes we had expected our participants to have gained and all of them were achieved. Our projects main impact is on the issue of healthy living and proper nutrition and with our project, Healthy Heart Start, we are giving the youth the opportunity to not only learn about proper exercise and nutrition, but having them actively participate in those activities. Our project's main goals were to teach and educate a group of youth who want to start a healthy lifestyle through physical activities and a slide show presentation. Although we did not always get the desired number of participants, we managed to get through each of our objectives within each session. A short term effect is that we gave our participants the opportunity to learn and actively participate in our program that's made so everyone gets both knowledge, skill, and the proper mentality of starting a healthy lifestyle. A long term effect is that those participants start their healthy lifestyle, and inspire their own peers and family to actively participate with them in an assortment of activities (e.g Sports, Jogs, Weight Room, etc).</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b="0" lang="en"/>
              <a:t>Lessons learned</a:t>
            </a:r>
          </a:p>
        </p:txBody>
      </p:sp>
      <p:sp>
        <p:nvSpPr>
          <p:cNvPr id="79" name="Shape 7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sz="1100"/>
              <a:t>Things that we could have done differently to promote and complete our project includes us starting to look for participants earlier, more frequent reminders of the dates of our sessions to our participants and for us to be prepared to manage the possibilities of having extra participants. Lastly we needed to be more aware of safety and having a proper sign up. Promoting our project earlier might have given us more participants so we would not have to worry about lacking them and would have solved the problem of needing to frequently remind our handful of them. Because we didn’t do that, we ended up needing to keep telling our participants about when our session were to ensure that they were coming and to know ASAP if they weren’t so we can try and find a replacement. During our second session, we had more people than expected so it was harder to manage a larger group. It was harder to manage because many people had to fill in forms which took up a lot of time from our session which leads to our next way that would have helped our program. We needed to be more aware about safety and proper forms for people to fill before starting our session so we can plan for how much time that would take. We realize that because our sessions involved physical activity and people could get hurt.</a:t>
            </a:r>
          </a:p>
          <a:p>
            <a:pPr lvl="0">
              <a:lnSpc>
                <a:spcPct val="115000"/>
              </a:lnSpc>
              <a:spcBef>
                <a:spcPts val="0"/>
              </a:spcBef>
              <a:buClr>
                <a:schemeClr val="dk1"/>
              </a:buClr>
              <a:buSzPct val="100000"/>
              <a:buFont typeface="Arial"/>
              <a:buNone/>
            </a:pPr>
            <a:r>
              <a:rPr lang="en" sz="1100"/>
              <a:t>Key changes we could have made to enhance the success of our objectives is to have more participants, have better time management and to find new ways in becoming a better leader. We needed to have a more realistic timing plan and to stick with the improvements for things to run more smoothly. This also includes having better leadership skills to keep everything going on time. Changing our method in recruiting would have helped in enhancing the success of our objectives. This is because if we had more in our first and third session, more people would have learned about the things we were trying to teach. We should have brainstormed more ways in getting people to join and putting those ideas in action. We could have also been more insistent in enforcing the reason as to why our program is worth going to. Having better control of who’s coming and who’s not coming could have helped as well. We should have had a more professional sign up method.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