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1" r:id="rId4"/>
    <p:sldId id="266" r:id="rId5"/>
    <p:sldId id="262" r:id="rId6"/>
    <p:sldId id="264" r:id="rId7"/>
    <p:sldId id="263" r:id="rId8"/>
    <p:sldId id="267" r:id="rId9"/>
    <p:sldId id="268" r:id="rId10"/>
    <p:sldId id="269" r:id="rId11"/>
    <p:sldId id="270" r:id="rId12"/>
    <p:sldId id="271" r:id="rId13"/>
    <p:sldId id="272" r:id="rId14"/>
    <p:sldId id="273" r:id="rId15"/>
    <p:sldId id="274" r:id="rId16"/>
    <p:sldId id="275" r:id="rId17"/>
  </p:sldIdLst>
  <p:sldSz cx="12192000" cy="6858000"/>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30" autoAdjust="0"/>
    <p:restoredTop sz="94660"/>
  </p:normalViewPr>
  <p:slideViewPr>
    <p:cSldViewPr snapToGrid="0">
      <p:cViewPr varScale="1">
        <p:scale>
          <a:sx n="67" d="100"/>
          <a:sy n="67"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zh-HK" smtClean="0"/>
              <a:t>Click to edit Master title style</a:t>
            </a:r>
            <a:endParaRPr lang="zh-HK"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HK" smtClean="0"/>
              <a:t>Click to edit Master subtitle style</a:t>
            </a:r>
            <a:endParaRPr lang="zh-HK" altLang="en-US"/>
          </a:p>
        </p:txBody>
      </p:sp>
      <p:sp>
        <p:nvSpPr>
          <p:cNvPr id="4" name="Date Placeholder 3"/>
          <p:cNvSpPr>
            <a:spLocks noGrp="1"/>
          </p:cNvSpPr>
          <p:nvPr>
            <p:ph type="dt" sz="half" idx="10"/>
          </p:nvPr>
        </p:nvSpPr>
        <p:spPr/>
        <p:txBody>
          <a:bodyPr/>
          <a:lstStyle/>
          <a:p>
            <a:fld id="{8A0F3CD0-205B-4AFE-8181-E2E4F3B29F21}" type="datetimeFigureOut">
              <a:rPr lang="zh-HK" altLang="en-US" smtClean="0"/>
              <a:t>12/8/2015</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400988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8A0F3CD0-205B-4AFE-8181-E2E4F3B29F21}" type="datetimeFigureOut">
              <a:rPr lang="zh-HK" altLang="en-US" smtClean="0"/>
              <a:t>12/8/2015</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91229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8A0F3CD0-205B-4AFE-8181-E2E4F3B29F21}" type="datetimeFigureOut">
              <a:rPr lang="zh-HK" altLang="en-US" smtClean="0"/>
              <a:t>12/8/2015</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28233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8A0F3CD0-205B-4AFE-8181-E2E4F3B29F21}" type="datetimeFigureOut">
              <a:rPr lang="zh-HK" altLang="en-US" smtClean="0"/>
              <a:t>12/8/2015</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103839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HK" smtClean="0"/>
              <a:t>Click to edit Master text styles</a:t>
            </a:r>
          </a:p>
        </p:txBody>
      </p:sp>
      <p:sp>
        <p:nvSpPr>
          <p:cNvPr id="4" name="Date Placeholder 3"/>
          <p:cNvSpPr>
            <a:spLocks noGrp="1"/>
          </p:cNvSpPr>
          <p:nvPr>
            <p:ph type="dt" sz="half" idx="10"/>
          </p:nvPr>
        </p:nvSpPr>
        <p:spPr/>
        <p:txBody>
          <a:bodyPr/>
          <a:lstStyle/>
          <a:p>
            <a:fld id="{8A0F3CD0-205B-4AFE-8181-E2E4F3B29F21}" type="datetimeFigureOut">
              <a:rPr lang="zh-HK" altLang="en-US" smtClean="0"/>
              <a:t>12/8/2015</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3535540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sz="half" idx="1"/>
          </p:nvPr>
        </p:nvSpPr>
        <p:spPr>
          <a:xfrm>
            <a:off x="838200" y="1825625"/>
            <a:ext cx="5181600" cy="435133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Content Placeholder 3"/>
          <p:cNvSpPr>
            <a:spLocks noGrp="1"/>
          </p:cNvSpPr>
          <p:nvPr>
            <p:ph sz="half" idx="2"/>
          </p:nvPr>
        </p:nvSpPr>
        <p:spPr>
          <a:xfrm>
            <a:off x="6172200" y="1825625"/>
            <a:ext cx="5181600" cy="435133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Date Placeholder 4"/>
          <p:cNvSpPr>
            <a:spLocks noGrp="1"/>
          </p:cNvSpPr>
          <p:nvPr>
            <p:ph type="dt" sz="half" idx="10"/>
          </p:nvPr>
        </p:nvSpPr>
        <p:spPr/>
        <p:txBody>
          <a:bodyPr/>
          <a:lstStyle/>
          <a:p>
            <a:fld id="{8A0F3CD0-205B-4AFE-8181-E2E4F3B29F21}" type="datetimeFigureOut">
              <a:rPr lang="zh-HK" altLang="en-US" smtClean="0"/>
              <a:t>12/8/2015</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235544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ltLang="zh-HK" smtClean="0"/>
              <a:t>Click to edit Master title style</a:t>
            </a:r>
            <a:endParaRPr lang="zh-HK"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7" name="Date Placeholder 6"/>
          <p:cNvSpPr>
            <a:spLocks noGrp="1"/>
          </p:cNvSpPr>
          <p:nvPr>
            <p:ph type="dt" sz="half" idx="10"/>
          </p:nvPr>
        </p:nvSpPr>
        <p:spPr/>
        <p:txBody>
          <a:bodyPr/>
          <a:lstStyle/>
          <a:p>
            <a:fld id="{8A0F3CD0-205B-4AFE-8181-E2E4F3B29F21}" type="datetimeFigureOut">
              <a:rPr lang="zh-HK" altLang="en-US" smtClean="0"/>
              <a:t>12/8/2015</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1100272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Date Placeholder 2"/>
          <p:cNvSpPr>
            <a:spLocks noGrp="1"/>
          </p:cNvSpPr>
          <p:nvPr>
            <p:ph type="dt" sz="half" idx="10"/>
          </p:nvPr>
        </p:nvSpPr>
        <p:spPr/>
        <p:txBody>
          <a:bodyPr/>
          <a:lstStyle/>
          <a:p>
            <a:fld id="{8A0F3CD0-205B-4AFE-8181-E2E4F3B29F21}" type="datetimeFigureOut">
              <a:rPr lang="zh-HK" altLang="en-US" smtClean="0"/>
              <a:t>12/8/2015</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1228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F3CD0-205B-4AFE-8181-E2E4F3B29F21}" type="datetimeFigureOut">
              <a:rPr lang="zh-HK" altLang="en-US" smtClean="0"/>
              <a:t>12/8/2015</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152901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HK" smtClean="0"/>
              <a:t>Click to edit Master title style</a:t>
            </a:r>
            <a:endParaRPr lang="zh-HK"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smtClean="0"/>
              <a:t>Click to edit Master text styles</a:t>
            </a:r>
          </a:p>
        </p:txBody>
      </p:sp>
      <p:sp>
        <p:nvSpPr>
          <p:cNvPr id="5" name="Date Placeholder 4"/>
          <p:cNvSpPr>
            <a:spLocks noGrp="1"/>
          </p:cNvSpPr>
          <p:nvPr>
            <p:ph type="dt" sz="half" idx="10"/>
          </p:nvPr>
        </p:nvSpPr>
        <p:spPr/>
        <p:txBody>
          <a:bodyPr/>
          <a:lstStyle/>
          <a:p>
            <a:fld id="{8A0F3CD0-205B-4AFE-8181-E2E4F3B29F21}" type="datetimeFigureOut">
              <a:rPr lang="zh-HK" altLang="en-US" smtClean="0"/>
              <a:t>12/8/2015</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2726353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HK" smtClean="0"/>
              <a:t>Click to edit Master title style</a:t>
            </a:r>
            <a:endParaRPr lang="zh-HK"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smtClean="0"/>
              <a:t>Click to edit Master text styles</a:t>
            </a:r>
          </a:p>
        </p:txBody>
      </p:sp>
      <p:sp>
        <p:nvSpPr>
          <p:cNvPr id="5" name="Date Placeholder 4"/>
          <p:cNvSpPr>
            <a:spLocks noGrp="1"/>
          </p:cNvSpPr>
          <p:nvPr>
            <p:ph type="dt" sz="half" idx="10"/>
          </p:nvPr>
        </p:nvSpPr>
        <p:spPr/>
        <p:txBody>
          <a:bodyPr/>
          <a:lstStyle/>
          <a:p>
            <a:fld id="{8A0F3CD0-205B-4AFE-8181-E2E4F3B29F21}" type="datetimeFigureOut">
              <a:rPr lang="zh-HK" altLang="en-US" smtClean="0"/>
              <a:t>12/8/2015</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2083069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2000" b="-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HK" smtClean="0"/>
              <a:t>Click to edit Master title style</a:t>
            </a:r>
            <a:endParaRPr lang="zh-HK"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F3CD0-205B-4AFE-8181-E2E4F3B29F21}" type="datetimeFigureOut">
              <a:rPr lang="zh-HK" altLang="en-US" smtClean="0"/>
              <a:t>12/8/2015</a:t>
            </a:fld>
            <a:endParaRPr lang="zh-HK"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2734D-D363-4993-B0B6-0C41A9026CF8}" type="slidenum">
              <a:rPr lang="zh-HK" altLang="en-US" smtClean="0"/>
              <a:t>‹#›</a:t>
            </a:fld>
            <a:endParaRPr lang="zh-HK" altLang="en-US"/>
          </a:p>
        </p:txBody>
      </p:sp>
    </p:spTree>
    <p:extLst>
      <p:ext uri="{BB962C8B-B14F-4D97-AF65-F5344CB8AC3E}">
        <p14:creationId xmlns:p14="http://schemas.microsoft.com/office/powerpoint/2010/main" val="1797711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7000" b="-3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6521" y="1674056"/>
            <a:ext cx="11472203" cy="1709299"/>
          </a:xfrm>
        </p:spPr>
        <p:txBody>
          <a:bodyPr>
            <a:noAutofit/>
          </a:bodyPr>
          <a:lstStyle/>
          <a:p>
            <a:r>
              <a:rPr lang="en-US" altLang="zh-CN" sz="5400" b="1" dirty="0" smtClean="0">
                <a:latin typeface="Comic Sans MS" panose="030F0702030302020204" pitchFamily="66" charset="0"/>
              </a:rPr>
              <a:t>Learning A Charming Language</a:t>
            </a:r>
            <a:br>
              <a:rPr lang="en-US" altLang="zh-CN" sz="5400" b="1" dirty="0" smtClean="0">
                <a:latin typeface="Comic Sans MS" panose="030F0702030302020204" pitchFamily="66" charset="0"/>
              </a:rPr>
            </a:br>
            <a:r>
              <a:rPr lang="en-US" altLang="zh-CN" sz="5400" b="1" dirty="0" smtClean="0">
                <a:latin typeface="Comic Sans MS" panose="030F0702030302020204" pitchFamily="66" charset="0"/>
              </a:rPr>
              <a:t>                     ---Cantonese</a:t>
            </a:r>
            <a:endParaRPr lang="zh-HK" altLang="en-US" sz="5400" b="1" dirty="0">
              <a:latin typeface="Comic Sans MS" panose="030F0702030302020204" pitchFamily="66" charset="0"/>
            </a:endParaRPr>
          </a:p>
        </p:txBody>
      </p:sp>
      <p:sp>
        <p:nvSpPr>
          <p:cNvPr id="3" name="Subtitle 2"/>
          <p:cNvSpPr>
            <a:spLocks noGrp="1"/>
          </p:cNvSpPr>
          <p:nvPr>
            <p:ph type="subTitle" idx="1"/>
          </p:nvPr>
        </p:nvSpPr>
        <p:spPr>
          <a:xfrm>
            <a:off x="2488220" y="3953731"/>
            <a:ext cx="7128803" cy="1321654"/>
          </a:xfrm>
        </p:spPr>
        <p:txBody>
          <a:bodyPr>
            <a:noAutofit/>
          </a:bodyPr>
          <a:lstStyle/>
          <a:p>
            <a:r>
              <a:rPr lang="en-US" altLang="zh-HK" sz="3600" dirty="0" smtClean="0">
                <a:latin typeface="Comic Sans MS" panose="030F0702030302020204" pitchFamily="66" charset="0"/>
              </a:rPr>
              <a:t>Agnes and Rachel’s </a:t>
            </a:r>
          </a:p>
          <a:p>
            <a:r>
              <a:rPr lang="en-US" altLang="zh-HK" sz="3600" dirty="0" smtClean="0">
                <a:latin typeface="Comic Sans MS" panose="030F0702030302020204" pitchFamily="66" charset="0"/>
              </a:rPr>
              <a:t>Summer Youth Project</a:t>
            </a:r>
            <a:endParaRPr lang="zh-HK" altLang="en-US" sz="3600" dirty="0">
              <a:latin typeface="Comic Sans MS" panose="030F0702030302020204" pitchFamily="66" charset="0"/>
            </a:endParaRPr>
          </a:p>
        </p:txBody>
      </p:sp>
      <p:sp>
        <p:nvSpPr>
          <p:cNvPr id="4" name="TextBox 3"/>
          <p:cNvSpPr txBox="1"/>
          <p:nvPr/>
        </p:nvSpPr>
        <p:spPr>
          <a:xfrm>
            <a:off x="98474" y="126609"/>
            <a:ext cx="5486400" cy="400110"/>
          </a:xfrm>
          <a:prstGeom prst="rect">
            <a:avLst/>
          </a:prstGeom>
          <a:noFill/>
        </p:spPr>
        <p:txBody>
          <a:bodyPr wrap="square" rtlCol="0">
            <a:spAutoFit/>
          </a:bodyPr>
          <a:lstStyle/>
          <a:p>
            <a:r>
              <a:rPr lang="en-US" altLang="zh-HK" sz="2000" b="1" dirty="0" smtClean="0">
                <a:latin typeface="Arial Unicode MS" panose="020B0604020202020204" pitchFamily="34" charset="-120"/>
                <a:ea typeface="Arial Unicode MS" panose="020B0604020202020204" pitchFamily="34" charset="-120"/>
                <a:cs typeface="Arial Unicode MS" panose="020B0604020202020204" pitchFamily="34" charset="-120"/>
              </a:rPr>
              <a:t>Cedar Cottage Summer Youth Project</a:t>
            </a:r>
            <a:endParaRPr lang="zh-HK" altLang="en-US" sz="2000" b="1" dirty="0">
              <a:latin typeface="Arial Unicode MS" panose="020B0604020202020204" pitchFamily="34" charset="-120"/>
              <a:ea typeface="Arial Unicode MS" panose="020B0604020202020204" pitchFamily="34" charset="-120"/>
              <a:cs typeface="Arial Unicode MS" panose="020B0604020202020204" pitchFamily="34" charset="-120"/>
            </a:endParaRPr>
          </a:p>
        </p:txBody>
      </p:sp>
    </p:spTree>
    <p:extLst>
      <p:ext uri="{BB962C8B-B14F-4D97-AF65-F5344CB8AC3E}">
        <p14:creationId xmlns:p14="http://schemas.microsoft.com/office/powerpoint/2010/main" val="233021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446" y="318255"/>
            <a:ext cx="5565947" cy="830997"/>
          </a:xfrm>
          <a:prstGeom prst="rect">
            <a:avLst/>
          </a:prstGeom>
        </p:spPr>
        <p:txBody>
          <a:bodyPr wrap="none">
            <a:spAutoFit/>
          </a:bodyPr>
          <a:lstStyle/>
          <a:p>
            <a:r>
              <a:rPr lang="en-US" altLang="zh-HK" sz="4800" b="1" dirty="0">
                <a:latin typeface="Comic Sans MS" panose="030F0702030302020204" pitchFamily="66" charset="0"/>
              </a:rPr>
              <a:t>Project Evaluation</a:t>
            </a:r>
            <a:endParaRPr lang="zh-HK" altLang="en-US" sz="4800" b="1" dirty="0">
              <a:latin typeface="Comic Sans MS" panose="030F0702030302020204" pitchFamily="66" charset="0"/>
            </a:endParaRPr>
          </a:p>
        </p:txBody>
      </p:sp>
      <p:sp>
        <p:nvSpPr>
          <p:cNvPr id="3" name="Rectangle 2"/>
          <p:cNvSpPr/>
          <p:nvPr/>
        </p:nvSpPr>
        <p:spPr>
          <a:xfrm>
            <a:off x="437446" y="1149252"/>
            <a:ext cx="11520092" cy="5693866"/>
          </a:xfrm>
          <a:prstGeom prst="rect">
            <a:avLst/>
          </a:prstGeom>
        </p:spPr>
        <p:txBody>
          <a:bodyPr wrap="square">
            <a:spAutoFit/>
          </a:bodyPr>
          <a:lstStyle/>
          <a:p>
            <a:r>
              <a:rPr lang="en-CA" altLang="zh-HK" sz="2800" b="1" dirty="0">
                <a:latin typeface="Comic Sans MS" panose="030F0702030302020204" pitchFamily="66" charset="0"/>
              </a:rPr>
              <a:t>-</a:t>
            </a:r>
            <a:r>
              <a:rPr lang="en-CA" altLang="zh-HK" sz="2800" b="1" dirty="0" smtClean="0">
                <a:latin typeface="Comic Sans MS" panose="030F0702030302020204" pitchFamily="66" charset="0"/>
              </a:rPr>
              <a:t>Outcomes</a:t>
            </a:r>
          </a:p>
          <a:p>
            <a:pPr lvl="0"/>
            <a:r>
              <a:rPr lang="en-CA" altLang="zh-HK" sz="2400" dirty="0" smtClean="0">
                <a:latin typeface="Comic Sans MS" panose="030F0702030302020204" pitchFamily="66" charset="0"/>
              </a:rPr>
              <a:t>…and they really did even though not so fluently. Participants were having fun during the lesson, they were actively while playing the games and we think they are realistic. It was really helpful to have one-on-one meeting with Randy each week, he gave us a lot of suggestion and told us how to fix the problem of our project. Also, Cedar Cottage Neighborhood House have provided us the materials and space we need, it made our project running more successfully. We got lots of support from CCNH, we really appreciate that. </a:t>
            </a:r>
            <a:r>
              <a:rPr lang="en-US" altLang="zh-TW" sz="2400" dirty="0">
                <a:latin typeface="Comic Sans MS" panose="030F0702030302020204" pitchFamily="66" charset="0"/>
              </a:rPr>
              <a:t>Our activities achieved the </a:t>
            </a:r>
            <a:r>
              <a:rPr lang="en-US" altLang="zh-TW" sz="2400" dirty="0" smtClean="0">
                <a:latin typeface="Comic Sans MS" panose="030F0702030302020204" pitchFamily="66" charset="0"/>
              </a:rPr>
              <a:t>outcomes we want, </a:t>
            </a:r>
            <a:r>
              <a:rPr lang="en-US" altLang="zh-TW" sz="2400" dirty="0">
                <a:latin typeface="Comic Sans MS" panose="030F0702030302020204" pitchFamily="66" charset="0"/>
              </a:rPr>
              <a:t>the participants all enjoy our lessons and learn the useful Cantonese skill by we teaching them</a:t>
            </a:r>
            <a:r>
              <a:rPr lang="en-US" altLang="zh-TW" sz="2400" dirty="0" smtClean="0">
                <a:latin typeface="Comic Sans MS" panose="030F0702030302020204" pitchFamily="66" charset="0"/>
              </a:rPr>
              <a:t>. The short-term impact of this project is that our participants had fun in our class and made more friends, for us,  we also enjoy the process of teaching and had a good memory with our participants. The long-term of our project is that our participants improved their Cantonese skill and it would be convenience for their daily life, for us…</a:t>
            </a:r>
            <a:endParaRPr lang="zh-TW" altLang="zh-HK" sz="2400" dirty="0">
              <a:latin typeface="Comic Sans MS" panose="030F0702030302020204" pitchFamily="66" charset="0"/>
            </a:endParaRPr>
          </a:p>
          <a:p>
            <a:endParaRPr lang="en-CA" altLang="zh-HK" sz="2400" dirty="0">
              <a:latin typeface="Comic Sans MS" panose="030F0702030302020204" pitchFamily="66" charset="0"/>
            </a:endParaRPr>
          </a:p>
        </p:txBody>
      </p:sp>
    </p:spTree>
    <p:extLst>
      <p:ext uri="{BB962C8B-B14F-4D97-AF65-F5344CB8AC3E}">
        <p14:creationId xmlns:p14="http://schemas.microsoft.com/office/powerpoint/2010/main" val="269336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6011" y="461960"/>
            <a:ext cx="5565947" cy="830997"/>
          </a:xfrm>
          <a:prstGeom prst="rect">
            <a:avLst/>
          </a:prstGeom>
        </p:spPr>
        <p:txBody>
          <a:bodyPr wrap="none">
            <a:spAutoFit/>
          </a:bodyPr>
          <a:lstStyle/>
          <a:p>
            <a:r>
              <a:rPr lang="en-US" altLang="zh-HK" sz="4800" b="1" dirty="0">
                <a:latin typeface="Comic Sans MS" panose="030F0702030302020204" pitchFamily="66" charset="0"/>
              </a:rPr>
              <a:t>Project Evaluation</a:t>
            </a:r>
            <a:endParaRPr lang="zh-HK" altLang="en-US" sz="4800" b="1" dirty="0">
              <a:latin typeface="Comic Sans MS" panose="030F0702030302020204" pitchFamily="66" charset="0"/>
            </a:endParaRPr>
          </a:p>
        </p:txBody>
      </p:sp>
      <p:sp>
        <p:nvSpPr>
          <p:cNvPr id="4" name="Rectangle 3"/>
          <p:cNvSpPr/>
          <p:nvPr/>
        </p:nvSpPr>
        <p:spPr>
          <a:xfrm>
            <a:off x="586011" y="1540697"/>
            <a:ext cx="10991700" cy="1261884"/>
          </a:xfrm>
          <a:prstGeom prst="rect">
            <a:avLst/>
          </a:prstGeom>
        </p:spPr>
        <p:txBody>
          <a:bodyPr wrap="square">
            <a:spAutoFit/>
          </a:bodyPr>
          <a:lstStyle/>
          <a:p>
            <a:r>
              <a:rPr lang="en-CA" altLang="zh-HK" sz="2800" b="1" dirty="0">
                <a:latin typeface="Comic Sans MS" panose="030F0702030302020204" pitchFamily="66" charset="0"/>
              </a:rPr>
              <a:t>-</a:t>
            </a:r>
            <a:r>
              <a:rPr lang="en-CA" altLang="zh-HK" sz="2800" b="1" dirty="0" smtClean="0">
                <a:latin typeface="Comic Sans MS" panose="030F0702030302020204" pitchFamily="66" charset="0"/>
              </a:rPr>
              <a:t>Outcomes</a:t>
            </a:r>
          </a:p>
          <a:p>
            <a:r>
              <a:rPr lang="en-CA" altLang="zh-HK" sz="2400" dirty="0" smtClean="0">
                <a:latin typeface="Comic Sans MS" panose="030F0702030302020204" pitchFamily="66" charset="0"/>
              </a:rPr>
              <a:t>…we improve our English communication skill and developed our abilities of leadership. </a:t>
            </a:r>
            <a:endParaRPr lang="en-CA" altLang="zh-HK" sz="2000" dirty="0">
              <a:latin typeface="Comic Sans MS" panose="030F0702030302020204" pitchFamily="66" charset="0"/>
            </a:endParaRPr>
          </a:p>
        </p:txBody>
      </p:sp>
      <p:sp>
        <p:nvSpPr>
          <p:cNvPr id="5" name="TextBox 4"/>
          <p:cNvSpPr txBox="1"/>
          <p:nvPr/>
        </p:nvSpPr>
        <p:spPr>
          <a:xfrm>
            <a:off x="586011" y="3050321"/>
            <a:ext cx="10381957" cy="2739211"/>
          </a:xfrm>
          <a:prstGeom prst="rect">
            <a:avLst/>
          </a:prstGeom>
          <a:noFill/>
        </p:spPr>
        <p:txBody>
          <a:bodyPr wrap="square" rtlCol="0">
            <a:spAutoFit/>
          </a:bodyPr>
          <a:lstStyle/>
          <a:p>
            <a:r>
              <a:rPr lang="en-CA" altLang="zh-HK" sz="2800" b="1" dirty="0" smtClean="0">
                <a:latin typeface="Comic Sans MS" panose="030F0702030302020204" pitchFamily="66" charset="0"/>
              </a:rPr>
              <a:t>-Lessons Learned</a:t>
            </a:r>
          </a:p>
          <a:p>
            <a:r>
              <a:rPr lang="en-CA" altLang="zh-HK" sz="2400" dirty="0" smtClean="0">
                <a:latin typeface="Comic Sans MS" panose="030F0702030302020204" pitchFamily="66" charset="0"/>
              </a:rPr>
              <a:t>We</a:t>
            </a:r>
            <a:r>
              <a:rPr lang="en-CA" altLang="zh-HK" sz="2400" b="1" dirty="0" smtClean="0">
                <a:latin typeface="Comic Sans MS" panose="030F0702030302020204" pitchFamily="66" charset="0"/>
              </a:rPr>
              <a:t> </a:t>
            </a:r>
            <a:r>
              <a:rPr lang="en-CA" altLang="zh-HK" sz="2400" dirty="0" smtClean="0">
                <a:latin typeface="Comic Sans MS" panose="030F0702030302020204" pitchFamily="66" charset="0"/>
              </a:rPr>
              <a:t>think we got a great support from Cedar Cottage, such as materials and space which helped us to complete our project much easier. Because this is the first time we running the summer youth project, we have a lot of questions and we don’t even know how to start our project, Randy really did helped us a lot, he guided us and helped us to find the solutions of our problems, we feel lucky that can work with him… </a:t>
            </a:r>
          </a:p>
        </p:txBody>
      </p:sp>
    </p:spTree>
    <p:extLst>
      <p:ext uri="{BB962C8B-B14F-4D97-AF65-F5344CB8AC3E}">
        <p14:creationId xmlns:p14="http://schemas.microsoft.com/office/powerpoint/2010/main" val="387092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153" y="1416537"/>
            <a:ext cx="10583593" cy="4955203"/>
          </a:xfrm>
          <a:prstGeom prst="rect">
            <a:avLst/>
          </a:prstGeom>
        </p:spPr>
        <p:txBody>
          <a:bodyPr wrap="square">
            <a:spAutoFit/>
          </a:bodyPr>
          <a:lstStyle/>
          <a:p>
            <a:r>
              <a:rPr lang="en-CA" altLang="zh-HK" sz="2800" b="1" dirty="0">
                <a:latin typeface="Comic Sans MS" panose="030F0702030302020204" pitchFamily="66" charset="0"/>
              </a:rPr>
              <a:t>-Lessons Learned</a:t>
            </a:r>
          </a:p>
          <a:p>
            <a:r>
              <a:rPr lang="en-CA" altLang="zh-HK" sz="2400" dirty="0" smtClean="0">
                <a:latin typeface="Comic Sans MS" panose="030F0702030302020204" pitchFamily="66" charset="0"/>
              </a:rPr>
              <a:t>…The </a:t>
            </a:r>
            <a:r>
              <a:rPr lang="en-CA" altLang="zh-HK" sz="2400" dirty="0">
                <a:latin typeface="Comic Sans MS" panose="030F0702030302020204" pitchFamily="66" charset="0"/>
              </a:rPr>
              <a:t>thing we had changed for promoting our project is that we gave our posters to Linda and Wendy who are the youth workers and they let more people know our project</a:t>
            </a:r>
            <a:r>
              <a:rPr lang="en-CA" altLang="zh-HK" sz="2400" dirty="0" smtClean="0">
                <a:latin typeface="Comic Sans MS" panose="030F0702030302020204" pitchFamily="66" charset="0"/>
              </a:rPr>
              <a:t>. The thing we need to improve to enhance the success of our objectives is our English speaking, because our first language is Chinese, and we don’t live here for a long time, therefore, speaking English in front of people would be a really big challenge for us. Although we tried our best to explain our thoughts, participants sometimes were still confusing about what we just said.</a:t>
            </a:r>
            <a:r>
              <a:rPr lang="en-CA" altLang="zh-HK" sz="2400" dirty="0">
                <a:latin typeface="Comic Sans MS" panose="030F0702030302020204" pitchFamily="66" charset="0"/>
              </a:rPr>
              <a:t> </a:t>
            </a:r>
            <a:r>
              <a:rPr lang="en-CA" altLang="zh-HK" sz="2400" dirty="0" smtClean="0">
                <a:latin typeface="Comic Sans MS" panose="030F0702030302020204" pitchFamily="66" charset="0"/>
              </a:rPr>
              <a:t>Throughout this project, we </a:t>
            </a:r>
            <a:r>
              <a:rPr lang="en-CA" altLang="zh-HK" sz="2400" dirty="0">
                <a:latin typeface="Comic Sans MS" panose="030F0702030302020204" pitchFamily="66" charset="0"/>
              </a:rPr>
              <a:t>improve our English communication skill and developed our abilities of leadership. What’s more, we learned how to face difficulties and don’t give up whenever, we think we achieve our goals and learn lots of things from our </a:t>
            </a:r>
            <a:r>
              <a:rPr lang="en-CA" altLang="zh-HK" sz="2400" dirty="0" smtClean="0">
                <a:latin typeface="Comic Sans MS" panose="030F0702030302020204" pitchFamily="66" charset="0"/>
              </a:rPr>
              <a:t>project…</a:t>
            </a:r>
            <a:endParaRPr lang="en-CA" altLang="zh-HK" sz="2400" dirty="0">
              <a:latin typeface="Comic Sans MS" panose="030F0702030302020204" pitchFamily="66" charset="0"/>
            </a:endParaRPr>
          </a:p>
        </p:txBody>
      </p:sp>
      <p:sp>
        <p:nvSpPr>
          <p:cNvPr id="3" name="Rectangle 2"/>
          <p:cNvSpPr/>
          <p:nvPr/>
        </p:nvSpPr>
        <p:spPr>
          <a:xfrm>
            <a:off x="212363" y="585540"/>
            <a:ext cx="6027612" cy="830997"/>
          </a:xfrm>
          <a:prstGeom prst="rect">
            <a:avLst/>
          </a:prstGeom>
        </p:spPr>
        <p:txBody>
          <a:bodyPr wrap="none">
            <a:spAutoFit/>
          </a:bodyPr>
          <a:lstStyle/>
          <a:p>
            <a:pPr lvl="1"/>
            <a:r>
              <a:rPr lang="en-US" altLang="zh-HK" sz="4800" b="1" dirty="0">
                <a:latin typeface="Comic Sans MS" panose="030F0702030302020204" pitchFamily="66" charset="0"/>
              </a:rPr>
              <a:t>Project Evaluation</a:t>
            </a:r>
            <a:endParaRPr lang="zh-HK" altLang="en-US" sz="4800" b="1" dirty="0">
              <a:latin typeface="Comic Sans MS" panose="030F0702030302020204" pitchFamily="66" charset="0"/>
            </a:endParaRPr>
          </a:p>
        </p:txBody>
      </p:sp>
    </p:spTree>
    <p:extLst>
      <p:ext uri="{BB962C8B-B14F-4D97-AF65-F5344CB8AC3E}">
        <p14:creationId xmlns:p14="http://schemas.microsoft.com/office/powerpoint/2010/main" val="174076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4926" y="495385"/>
            <a:ext cx="6027612" cy="830997"/>
          </a:xfrm>
          <a:prstGeom prst="rect">
            <a:avLst/>
          </a:prstGeom>
        </p:spPr>
        <p:txBody>
          <a:bodyPr wrap="none">
            <a:spAutoFit/>
          </a:bodyPr>
          <a:lstStyle/>
          <a:p>
            <a:pPr lvl="1"/>
            <a:r>
              <a:rPr lang="en-US" altLang="zh-HK" sz="4800" b="1" dirty="0">
                <a:latin typeface="Comic Sans MS" panose="030F0702030302020204" pitchFamily="66" charset="0"/>
              </a:rPr>
              <a:t>Project Evaluation</a:t>
            </a:r>
            <a:endParaRPr lang="zh-HK" altLang="en-US" sz="4800" b="1" dirty="0">
              <a:latin typeface="Comic Sans MS" panose="030F0702030302020204" pitchFamily="66" charset="0"/>
            </a:endParaRPr>
          </a:p>
        </p:txBody>
      </p:sp>
      <p:sp>
        <p:nvSpPr>
          <p:cNvPr id="3" name="Rectangle 2"/>
          <p:cNvSpPr/>
          <p:nvPr/>
        </p:nvSpPr>
        <p:spPr>
          <a:xfrm>
            <a:off x="790658" y="1326382"/>
            <a:ext cx="10590105" cy="4585871"/>
          </a:xfrm>
          <a:prstGeom prst="rect">
            <a:avLst/>
          </a:prstGeom>
        </p:spPr>
        <p:txBody>
          <a:bodyPr wrap="square">
            <a:spAutoFit/>
          </a:bodyPr>
          <a:lstStyle/>
          <a:p>
            <a:r>
              <a:rPr lang="en-CA" altLang="zh-HK" sz="2800" b="1" dirty="0">
                <a:latin typeface="Comic Sans MS" panose="030F0702030302020204" pitchFamily="66" charset="0"/>
              </a:rPr>
              <a:t>-Lessons </a:t>
            </a:r>
            <a:r>
              <a:rPr lang="en-CA" altLang="zh-HK" sz="2800" b="1" dirty="0" smtClean="0">
                <a:latin typeface="Comic Sans MS" panose="030F0702030302020204" pitchFamily="66" charset="0"/>
              </a:rPr>
              <a:t>Learned</a:t>
            </a:r>
          </a:p>
          <a:p>
            <a:r>
              <a:rPr lang="en-CA" altLang="zh-HK" sz="2400" dirty="0" smtClean="0">
                <a:latin typeface="Comic Sans MS" panose="030F0702030302020204" pitchFamily="66" charset="0"/>
              </a:rPr>
              <a:t>…The lesson we learned from working with CCNH is that we should not shy to ask help when we really got in trouble, and we ought to express our needs clearly. As a organization, CCNH will definitely help youths to learn useful abilities for their future, and it always gets our back when we face difficulties. CCNH is a organization which is very beneficial for youths to achieves their goals. </a:t>
            </a:r>
            <a:r>
              <a:rPr lang="en-US" altLang="zh-HK" sz="2400" dirty="0">
                <a:latin typeface="Comic Sans MS" panose="030F0702030302020204" pitchFamily="66" charset="0"/>
              </a:rPr>
              <a:t>Our strength is that we try to use our knowledge of Cantonese to provide an opportunity for people to learn another charming language, Cantonese and we have </a:t>
            </a:r>
            <a:r>
              <a:rPr lang="en-US" altLang="zh-HK" sz="2400" dirty="0" smtClean="0">
                <a:latin typeface="Comic Sans MS" panose="030F0702030302020204" pitchFamily="66" charset="0"/>
              </a:rPr>
              <a:t>a good </a:t>
            </a:r>
            <a:r>
              <a:rPr lang="en-US" altLang="zh-HK" sz="2400" dirty="0">
                <a:latin typeface="Comic Sans MS" panose="030F0702030302020204" pitchFamily="66" charset="0"/>
              </a:rPr>
              <a:t>idea that we want to let students to learn an useful language without homework, exams and pressure</a:t>
            </a:r>
            <a:r>
              <a:rPr lang="en-US" altLang="zh-HK" sz="2400" dirty="0" smtClean="0">
                <a:latin typeface="Comic Sans MS" panose="030F0702030302020204" pitchFamily="66" charset="0"/>
              </a:rPr>
              <a:t>. Looking for people to take part in our project and complete the project successful are challenges for us. </a:t>
            </a:r>
            <a:endParaRPr lang="en-CA" altLang="zh-HK" sz="2400" dirty="0">
              <a:latin typeface="Comic Sans MS" panose="030F0702030302020204" pitchFamily="66" charset="0"/>
            </a:endParaRPr>
          </a:p>
        </p:txBody>
      </p:sp>
    </p:spTree>
    <p:extLst>
      <p:ext uri="{BB962C8B-B14F-4D97-AF65-F5344CB8AC3E}">
        <p14:creationId xmlns:p14="http://schemas.microsoft.com/office/powerpoint/2010/main" val="80296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432" y="713214"/>
            <a:ext cx="6027612" cy="830997"/>
          </a:xfrm>
          <a:prstGeom prst="rect">
            <a:avLst/>
          </a:prstGeom>
        </p:spPr>
        <p:txBody>
          <a:bodyPr wrap="none">
            <a:spAutoFit/>
          </a:bodyPr>
          <a:lstStyle/>
          <a:p>
            <a:pPr lvl="1"/>
            <a:r>
              <a:rPr lang="en-US" altLang="zh-HK" sz="4800" b="1" dirty="0">
                <a:latin typeface="Comic Sans MS" panose="030F0702030302020204" pitchFamily="66" charset="0"/>
              </a:rPr>
              <a:t>Project Evaluation</a:t>
            </a:r>
            <a:endParaRPr lang="zh-HK" altLang="en-US" sz="4800" b="1" dirty="0">
              <a:latin typeface="Comic Sans MS" panose="030F0702030302020204" pitchFamily="66" charset="0"/>
            </a:endParaRPr>
          </a:p>
        </p:txBody>
      </p:sp>
      <p:sp>
        <p:nvSpPr>
          <p:cNvPr id="3" name="TextBox 2"/>
          <p:cNvSpPr txBox="1"/>
          <p:nvPr/>
        </p:nvSpPr>
        <p:spPr>
          <a:xfrm>
            <a:off x="757238" y="1801386"/>
            <a:ext cx="10429875" cy="2492990"/>
          </a:xfrm>
          <a:prstGeom prst="rect">
            <a:avLst/>
          </a:prstGeom>
          <a:noFill/>
        </p:spPr>
        <p:txBody>
          <a:bodyPr wrap="square" rtlCol="0">
            <a:spAutoFit/>
          </a:bodyPr>
          <a:lstStyle/>
          <a:p>
            <a:r>
              <a:rPr lang="en-CA" altLang="zh-HK" sz="2800" b="1" dirty="0" smtClean="0">
                <a:latin typeface="Comic Sans MS" panose="030F0702030302020204" pitchFamily="66" charset="0"/>
              </a:rPr>
              <a:t>-Future  Role At CCNH</a:t>
            </a:r>
          </a:p>
          <a:p>
            <a:r>
              <a:rPr lang="en-CA" altLang="zh-HK" sz="2800" b="1" dirty="0">
                <a:latin typeface="Comic Sans MS" panose="030F0702030302020204" pitchFamily="66" charset="0"/>
              </a:rPr>
              <a:t> </a:t>
            </a:r>
            <a:r>
              <a:rPr lang="en-CA" altLang="zh-HK" sz="2400" dirty="0" smtClean="0">
                <a:latin typeface="Comic Sans MS" panose="030F0702030302020204" pitchFamily="66" charset="0"/>
              </a:rPr>
              <a:t>Our future roles would be providing the opportunities for people learning Chinese, and help people know more about Chinese cultures. What’s more, we hope people can come to CCNH to make more friend and gain more useful knowledge. Of course, we will keep volunteering at Cedar Cottage</a:t>
            </a:r>
            <a:r>
              <a:rPr lang="en-CA" altLang="zh-HK" sz="2800" dirty="0" smtClean="0">
                <a:latin typeface="Comic Sans MS" panose="030F0702030302020204" pitchFamily="66" charset="0"/>
              </a:rPr>
              <a:t>.</a:t>
            </a:r>
          </a:p>
        </p:txBody>
      </p:sp>
    </p:spTree>
    <p:extLst>
      <p:ext uri="{BB962C8B-B14F-4D97-AF65-F5344CB8AC3E}">
        <p14:creationId xmlns:p14="http://schemas.microsoft.com/office/powerpoint/2010/main" val="279077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t="-83000" b="-83000"/>
          </a:stretch>
        </a:blipFill>
        <a:effectLst/>
      </p:bgPr>
    </p:bg>
    <p:spTree>
      <p:nvGrpSpPr>
        <p:cNvPr id="1" name=""/>
        <p:cNvGrpSpPr/>
        <p:nvPr/>
      </p:nvGrpSpPr>
      <p:grpSpPr>
        <a:xfrm>
          <a:off x="0" y="0"/>
          <a:ext cx="0" cy="0"/>
          <a:chOff x="0" y="0"/>
          <a:chExt cx="0" cy="0"/>
        </a:xfrm>
      </p:grpSpPr>
      <p:sp>
        <p:nvSpPr>
          <p:cNvPr id="2" name="TextBox 1"/>
          <p:cNvSpPr txBox="1"/>
          <p:nvPr/>
        </p:nvSpPr>
        <p:spPr>
          <a:xfrm>
            <a:off x="342899" y="5086349"/>
            <a:ext cx="12187237" cy="923330"/>
          </a:xfrm>
          <a:prstGeom prst="rect">
            <a:avLst/>
          </a:prstGeom>
          <a:noFill/>
        </p:spPr>
        <p:txBody>
          <a:bodyPr wrap="square" rtlCol="0">
            <a:spAutoFit/>
          </a:bodyPr>
          <a:lstStyle/>
          <a:p>
            <a:r>
              <a:rPr lang="en-CA" altLang="zh-HK" sz="5400" b="1" dirty="0" smtClean="0">
                <a:latin typeface="Comic Sans MS" panose="030F0702030302020204" pitchFamily="66" charset="0"/>
              </a:rPr>
              <a:t>We finally completed our project!!!</a:t>
            </a:r>
            <a:endParaRPr lang="zh-HK" altLang="en-US" sz="5400" b="1" dirty="0">
              <a:latin typeface="Comic Sans MS" panose="030F0702030302020204" pitchFamily="66" charset="0"/>
            </a:endParaRPr>
          </a:p>
        </p:txBody>
      </p:sp>
    </p:spTree>
    <p:extLst>
      <p:ext uri="{BB962C8B-B14F-4D97-AF65-F5344CB8AC3E}">
        <p14:creationId xmlns:p14="http://schemas.microsoft.com/office/powerpoint/2010/main" val="353699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8000" b="-68000"/>
          </a:stretch>
        </a:blipFill>
        <a:effectLst/>
      </p:bgPr>
    </p:bg>
    <p:spTree>
      <p:nvGrpSpPr>
        <p:cNvPr id="1" name=""/>
        <p:cNvGrpSpPr/>
        <p:nvPr/>
      </p:nvGrpSpPr>
      <p:grpSpPr>
        <a:xfrm>
          <a:off x="0" y="0"/>
          <a:ext cx="0" cy="0"/>
          <a:chOff x="0" y="0"/>
          <a:chExt cx="0" cy="0"/>
        </a:xfrm>
      </p:grpSpPr>
      <p:sp>
        <p:nvSpPr>
          <p:cNvPr id="2" name="TextBox 1"/>
          <p:cNvSpPr txBox="1"/>
          <p:nvPr/>
        </p:nvSpPr>
        <p:spPr>
          <a:xfrm>
            <a:off x="1157288" y="2857501"/>
            <a:ext cx="10558462" cy="1107996"/>
          </a:xfrm>
          <a:prstGeom prst="rect">
            <a:avLst/>
          </a:prstGeom>
          <a:noFill/>
        </p:spPr>
        <p:txBody>
          <a:bodyPr wrap="square" rtlCol="0">
            <a:spAutoFit/>
          </a:bodyPr>
          <a:lstStyle/>
          <a:p>
            <a:r>
              <a:rPr lang="en-CA" altLang="zh-HK" sz="6600" b="1" dirty="0" smtClean="0">
                <a:latin typeface="Comic Sans MS" panose="030F0702030302020204" pitchFamily="66" charset="0"/>
              </a:rPr>
              <a:t>Thank you for watching!</a:t>
            </a:r>
            <a:endParaRPr lang="zh-HK" altLang="en-US" sz="6600" b="1" dirty="0">
              <a:latin typeface="Comic Sans MS" panose="030F0702030302020204" pitchFamily="66" charset="0"/>
            </a:endParaRPr>
          </a:p>
        </p:txBody>
      </p:sp>
    </p:spTree>
    <p:extLst>
      <p:ext uri="{BB962C8B-B14F-4D97-AF65-F5344CB8AC3E}">
        <p14:creationId xmlns:p14="http://schemas.microsoft.com/office/powerpoint/2010/main" val="401494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extBox 1"/>
          <p:cNvSpPr txBox="1"/>
          <p:nvPr/>
        </p:nvSpPr>
        <p:spPr>
          <a:xfrm>
            <a:off x="1913205" y="2715064"/>
            <a:ext cx="9369083" cy="1200329"/>
          </a:xfrm>
          <a:prstGeom prst="rect">
            <a:avLst/>
          </a:prstGeom>
          <a:solidFill>
            <a:srgbClr val="F8F8F8">
              <a:alpha val="38824"/>
            </a:srgbClr>
          </a:solidFill>
        </p:spPr>
        <p:txBody>
          <a:bodyPr wrap="square" rtlCol="0">
            <a:spAutoFit/>
          </a:bodyPr>
          <a:lstStyle/>
          <a:p>
            <a:r>
              <a:rPr lang="en-US" altLang="zh-HK" sz="7200" b="1" dirty="0" smtClean="0">
                <a:latin typeface="Comic Sans MS" panose="030F0702030302020204" pitchFamily="66" charset="0"/>
              </a:rPr>
              <a:t>Project Description </a:t>
            </a:r>
            <a:endParaRPr lang="zh-HK" altLang="en-US" sz="7200" b="1" dirty="0">
              <a:latin typeface="Comic Sans MS" panose="030F0702030302020204" pitchFamily="66" charset="0"/>
            </a:endParaRPr>
          </a:p>
        </p:txBody>
      </p:sp>
    </p:spTree>
    <p:extLst>
      <p:ext uri="{BB962C8B-B14F-4D97-AF65-F5344CB8AC3E}">
        <p14:creationId xmlns:p14="http://schemas.microsoft.com/office/powerpoint/2010/main" val="3407471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extBox 1"/>
          <p:cNvSpPr txBox="1"/>
          <p:nvPr/>
        </p:nvSpPr>
        <p:spPr>
          <a:xfrm>
            <a:off x="858128" y="590843"/>
            <a:ext cx="6049108" cy="830997"/>
          </a:xfrm>
          <a:prstGeom prst="rect">
            <a:avLst/>
          </a:prstGeom>
          <a:solidFill>
            <a:srgbClr val="FFFFFF">
              <a:alpha val="60000"/>
            </a:srgbClr>
          </a:solidFill>
        </p:spPr>
        <p:txBody>
          <a:bodyPr wrap="square" rtlCol="0">
            <a:spAutoFit/>
          </a:bodyPr>
          <a:lstStyle/>
          <a:p>
            <a:r>
              <a:rPr lang="en-CA" altLang="zh-HK" sz="4800" b="1" dirty="0">
                <a:latin typeface="Comic Sans MS" panose="030F0702030302020204" pitchFamily="66" charset="0"/>
              </a:rPr>
              <a:t>Project Description</a:t>
            </a:r>
            <a:endParaRPr lang="zh-HK" altLang="en-US" sz="4800" dirty="0">
              <a:latin typeface="Comic Sans MS" panose="030F0702030302020204" pitchFamily="66" charset="0"/>
            </a:endParaRPr>
          </a:p>
        </p:txBody>
      </p:sp>
      <p:sp>
        <p:nvSpPr>
          <p:cNvPr id="3" name="TextBox 2"/>
          <p:cNvSpPr txBox="1"/>
          <p:nvPr/>
        </p:nvSpPr>
        <p:spPr>
          <a:xfrm>
            <a:off x="858128" y="1659988"/>
            <a:ext cx="10635175" cy="4832092"/>
          </a:xfrm>
          <a:prstGeom prst="rect">
            <a:avLst/>
          </a:prstGeom>
          <a:solidFill>
            <a:srgbClr val="F8F8F8">
              <a:alpha val="50980"/>
            </a:srgbClr>
          </a:solidFill>
        </p:spPr>
        <p:txBody>
          <a:bodyPr wrap="square" rtlCol="0">
            <a:spAutoFit/>
          </a:bodyPr>
          <a:lstStyle/>
          <a:p>
            <a:r>
              <a:rPr lang="en-US" altLang="zh-HK" sz="2800" b="1" dirty="0">
                <a:latin typeface="Comic Sans MS" panose="030F0702030302020204" pitchFamily="66" charset="0"/>
              </a:rPr>
              <a:t>We </a:t>
            </a:r>
            <a:r>
              <a:rPr lang="en-US" altLang="zh-HK" sz="2800" b="1" dirty="0" smtClean="0">
                <a:latin typeface="Comic Sans MS" panose="030F0702030302020204" pitchFamily="66" charset="0"/>
              </a:rPr>
              <a:t>taught </a:t>
            </a:r>
            <a:r>
              <a:rPr lang="en-US" altLang="zh-HK" sz="2800" b="1" dirty="0">
                <a:latin typeface="Comic Sans MS" panose="030F0702030302020204" pitchFamily="66" charset="0"/>
              </a:rPr>
              <a:t>people who are over 12 years </a:t>
            </a:r>
            <a:r>
              <a:rPr lang="en-US" altLang="zh-HK" sz="2800" b="1" dirty="0" smtClean="0">
                <a:latin typeface="Comic Sans MS" panose="030F0702030302020204" pitchFamily="66" charset="0"/>
              </a:rPr>
              <a:t>old(youths and adults) </a:t>
            </a:r>
            <a:r>
              <a:rPr lang="en-US" altLang="zh-HK" sz="2800" b="1" dirty="0">
                <a:latin typeface="Comic Sans MS" panose="030F0702030302020204" pitchFamily="66" charset="0"/>
              </a:rPr>
              <a:t>and </a:t>
            </a:r>
            <a:r>
              <a:rPr lang="en-US" altLang="zh-HK" sz="2800" b="1" dirty="0" smtClean="0">
                <a:latin typeface="Comic Sans MS" panose="030F0702030302020204" pitchFamily="66" charset="0"/>
              </a:rPr>
              <a:t>who don’t </a:t>
            </a:r>
            <a:r>
              <a:rPr lang="en-US" altLang="zh-HK" sz="2800" b="1" dirty="0">
                <a:latin typeface="Comic Sans MS" panose="030F0702030302020204" pitchFamily="66" charset="0"/>
              </a:rPr>
              <a:t>know how to speak </a:t>
            </a:r>
            <a:r>
              <a:rPr lang="en-US" altLang="zh-HK" sz="2800" b="1" dirty="0" smtClean="0">
                <a:latin typeface="Comic Sans MS" panose="030F0702030302020204" pitchFamily="66" charset="0"/>
              </a:rPr>
              <a:t>Cantonese </a:t>
            </a:r>
            <a:r>
              <a:rPr lang="en-US" altLang="zh-HK" sz="2800" b="1" dirty="0">
                <a:latin typeface="Comic Sans MS" panose="030F0702030302020204" pitchFamily="66" charset="0"/>
              </a:rPr>
              <a:t>at all. We </a:t>
            </a:r>
            <a:r>
              <a:rPr lang="en-US" altLang="zh-HK" sz="2800" b="1" dirty="0" smtClean="0">
                <a:latin typeface="Comic Sans MS" panose="030F0702030302020204" pitchFamily="66" charset="0"/>
              </a:rPr>
              <a:t>taught them </a:t>
            </a:r>
            <a:r>
              <a:rPr lang="en-US" altLang="zh-HK" sz="2800" b="1" dirty="0">
                <a:latin typeface="Comic Sans MS" panose="030F0702030302020204" pitchFamily="66" charset="0"/>
              </a:rPr>
              <a:t>the basic </a:t>
            </a:r>
            <a:r>
              <a:rPr lang="en-US" altLang="zh-HK" sz="2800" b="1" dirty="0" smtClean="0">
                <a:latin typeface="Comic Sans MS" panose="030F0702030302020204" pitchFamily="66" charset="0"/>
              </a:rPr>
              <a:t>Cantonese words, phrases and dialogues, </a:t>
            </a:r>
            <a:r>
              <a:rPr lang="en-US" altLang="zh-HK" sz="2800" b="1" dirty="0">
                <a:latin typeface="Comic Sans MS" panose="030F0702030302020204" pitchFamily="66" charset="0"/>
              </a:rPr>
              <a:t>let them know how to use </a:t>
            </a:r>
            <a:r>
              <a:rPr lang="en-US" altLang="zh-HK" sz="2800" b="1" dirty="0" smtClean="0">
                <a:latin typeface="Comic Sans MS" panose="030F0702030302020204" pitchFamily="66" charset="0"/>
              </a:rPr>
              <a:t>Cantonese in </a:t>
            </a:r>
            <a:r>
              <a:rPr lang="en-US" altLang="zh-HK" sz="2800" b="1" dirty="0">
                <a:latin typeface="Comic Sans MS" panose="030F0702030302020204" pitchFamily="66" charset="0"/>
              </a:rPr>
              <a:t>daily </a:t>
            </a:r>
            <a:r>
              <a:rPr lang="en-US" altLang="zh-HK" sz="2800" b="1" dirty="0" smtClean="0">
                <a:latin typeface="Comic Sans MS" panose="030F0702030302020204" pitchFamily="66" charset="0"/>
              </a:rPr>
              <a:t>communication. And we also played games with our participants in order to help them review and memorize the content of our lessons. We also went </a:t>
            </a:r>
            <a:r>
              <a:rPr lang="en-US" altLang="zh-HK" sz="2800" b="1" dirty="0">
                <a:latin typeface="Comic Sans MS" panose="030F0702030302020204" pitchFamily="66" charset="0"/>
              </a:rPr>
              <a:t>outside to teach things that  appear in </a:t>
            </a:r>
            <a:r>
              <a:rPr lang="en-US" altLang="zh-HK" sz="2800" b="1" dirty="0" smtClean="0">
                <a:latin typeface="Comic Sans MS" panose="030F0702030302020204" pitchFamily="66" charset="0"/>
              </a:rPr>
              <a:t>their neighborhood. The outcome of our project was good and satisfied.</a:t>
            </a:r>
            <a:endParaRPr lang="en-US" altLang="zh-HK" sz="2800" b="1" dirty="0" smtClean="0">
              <a:effectLst/>
              <a:latin typeface="Comic Sans MS" panose="030F0702030302020204" pitchFamily="66" charset="0"/>
            </a:endParaRPr>
          </a:p>
          <a:p>
            <a:r>
              <a:rPr lang="en-US" altLang="zh-HK" sz="2800" b="1" dirty="0" smtClean="0">
                <a:latin typeface="Comic Sans MS" panose="030F0702030302020204" pitchFamily="66" charset="0"/>
              </a:rPr>
              <a:t/>
            </a:r>
            <a:br>
              <a:rPr lang="en-US" altLang="zh-HK" sz="2800" b="1" dirty="0" smtClean="0">
                <a:latin typeface="Comic Sans MS" panose="030F0702030302020204" pitchFamily="66" charset="0"/>
              </a:rPr>
            </a:br>
            <a:endParaRPr lang="zh-HK" altLang="en-US" sz="2800" b="1" dirty="0">
              <a:latin typeface="Comic Sans MS" panose="030F0702030302020204" pitchFamily="66" charset="0"/>
            </a:endParaRPr>
          </a:p>
        </p:txBody>
      </p:sp>
    </p:spTree>
    <p:extLst>
      <p:ext uri="{BB962C8B-B14F-4D97-AF65-F5344CB8AC3E}">
        <p14:creationId xmlns:p14="http://schemas.microsoft.com/office/powerpoint/2010/main" val="225645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4000" b="-84000"/>
          </a:stretch>
        </a:blipFill>
        <a:effectLst/>
      </p:bgPr>
    </p:bg>
    <p:spTree>
      <p:nvGrpSpPr>
        <p:cNvPr id="1" name=""/>
        <p:cNvGrpSpPr/>
        <p:nvPr/>
      </p:nvGrpSpPr>
      <p:grpSpPr>
        <a:xfrm>
          <a:off x="0" y="0"/>
          <a:ext cx="0" cy="0"/>
          <a:chOff x="0" y="0"/>
          <a:chExt cx="0" cy="0"/>
        </a:xfrm>
      </p:grpSpPr>
      <p:sp>
        <p:nvSpPr>
          <p:cNvPr id="2" name="TextBox 1"/>
          <p:cNvSpPr txBox="1"/>
          <p:nvPr/>
        </p:nvSpPr>
        <p:spPr>
          <a:xfrm>
            <a:off x="2644726" y="2602523"/>
            <a:ext cx="7610622" cy="1200329"/>
          </a:xfrm>
          <a:prstGeom prst="rect">
            <a:avLst/>
          </a:prstGeom>
          <a:solidFill>
            <a:srgbClr val="F8F8F8">
              <a:alpha val="43922"/>
            </a:srgbClr>
          </a:solidFill>
        </p:spPr>
        <p:txBody>
          <a:bodyPr wrap="square" rtlCol="0">
            <a:spAutoFit/>
          </a:bodyPr>
          <a:lstStyle/>
          <a:p>
            <a:r>
              <a:rPr lang="en-US" altLang="zh-CN" sz="7200" b="1" dirty="0" smtClean="0">
                <a:latin typeface="Comic Sans MS" panose="030F0702030302020204" pitchFamily="66" charset="0"/>
              </a:rPr>
              <a:t>Self Evaluation</a:t>
            </a:r>
            <a:endParaRPr lang="zh-HK" altLang="en-US" sz="7200" b="1" dirty="0">
              <a:latin typeface="Comic Sans MS" panose="030F0702030302020204" pitchFamily="66" charset="0"/>
            </a:endParaRPr>
          </a:p>
        </p:txBody>
      </p:sp>
    </p:spTree>
    <p:extLst>
      <p:ext uri="{BB962C8B-B14F-4D97-AF65-F5344CB8AC3E}">
        <p14:creationId xmlns:p14="http://schemas.microsoft.com/office/powerpoint/2010/main" val="376340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4000" b="-84000"/>
          </a:stretch>
        </a:blipFill>
        <a:effectLst/>
      </p:bgPr>
    </p:bg>
    <p:spTree>
      <p:nvGrpSpPr>
        <p:cNvPr id="1" name=""/>
        <p:cNvGrpSpPr/>
        <p:nvPr/>
      </p:nvGrpSpPr>
      <p:grpSpPr>
        <a:xfrm>
          <a:off x="0" y="0"/>
          <a:ext cx="0" cy="0"/>
          <a:chOff x="0" y="0"/>
          <a:chExt cx="0" cy="0"/>
        </a:xfrm>
      </p:grpSpPr>
      <p:sp>
        <p:nvSpPr>
          <p:cNvPr id="2" name="TextBox 1"/>
          <p:cNvSpPr txBox="1"/>
          <p:nvPr/>
        </p:nvSpPr>
        <p:spPr>
          <a:xfrm>
            <a:off x="858130" y="353493"/>
            <a:ext cx="5176911" cy="830997"/>
          </a:xfrm>
          <a:prstGeom prst="rect">
            <a:avLst/>
          </a:prstGeom>
          <a:solidFill>
            <a:srgbClr val="F8F8F8">
              <a:alpha val="52157"/>
            </a:srgbClr>
          </a:solidFill>
        </p:spPr>
        <p:txBody>
          <a:bodyPr wrap="square" rtlCol="0">
            <a:spAutoFit/>
          </a:bodyPr>
          <a:lstStyle/>
          <a:p>
            <a:r>
              <a:rPr lang="en-US" altLang="zh-HK" sz="4800" b="1" dirty="0" smtClean="0">
                <a:latin typeface="Comic Sans MS" panose="030F0702030302020204" pitchFamily="66" charset="0"/>
              </a:rPr>
              <a:t>Self Evaluation</a:t>
            </a:r>
            <a:endParaRPr lang="zh-HK" altLang="en-US" sz="4800" b="1" dirty="0">
              <a:latin typeface="Comic Sans MS" panose="030F0702030302020204" pitchFamily="66" charset="0"/>
            </a:endParaRPr>
          </a:p>
        </p:txBody>
      </p:sp>
      <p:sp>
        <p:nvSpPr>
          <p:cNvPr id="3" name="TextBox 2"/>
          <p:cNvSpPr txBox="1"/>
          <p:nvPr/>
        </p:nvSpPr>
        <p:spPr>
          <a:xfrm>
            <a:off x="675250" y="1311099"/>
            <a:ext cx="11099408" cy="5262979"/>
          </a:xfrm>
          <a:prstGeom prst="rect">
            <a:avLst/>
          </a:prstGeom>
          <a:solidFill>
            <a:srgbClr val="F8F8F8">
              <a:alpha val="45882"/>
            </a:srgbClr>
          </a:solidFill>
        </p:spPr>
        <p:txBody>
          <a:bodyPr wrap="square" rtlCol="0">
            <a:spAutoFit/>
          </a:bodyPr>
          <a:lstStyle/>
          <a:p>
            <a:r>
              <a:rPr lang="en-US" altLang="zh-HK" sz="2400" dirty="0">
                <a:latin typeface="Comic Sans MS" panose="030F0702030302020204" pitchFamily="66" charset="0"/>
              </a:rPr>
              <a:t> </a:t>
            </a:r>
            <a:r>
              <a:rPr lang="en-US" altLang="zh-HK" sz="2400" dirty="0" smtClean="0">
                <a:latin typeface="Comic Sans MS" panose="030F0702030302020204" pitchFamily="66" charset="0"/>
              </a:rPr>
              <a:t>   </a:t>
            </a:r>
            <a:r>
              <a:rPr lang="en-US" altLang="zh-HK" sz="2400" b="1" dirty="0" smtClean="0">
                <a:latin typeface="Comic Sans MS" panose="030F0702030302020204" pitchFamily="66" charset="0"/>
              </a:rPr>
              <a:t>The first thing we learned from our project is that we need to improve our skills of communicating with others. Because in the beginning, we expected that we could have ten participants of our project,  things not always be what you expected it to be, we actually only had six people attend our first class and four people in the second class. Even in the last class, we just had five participants showed up. Looking for people to come our class is quite a big challenge for us, because we didn’t discover a good way to promote our project in the very beginning, we blindly believed that the posters are useful, the fact shows that we couldn’t attract people to take part in our project though we posted our poster at three Starbucks, three </a:t>
            </a:r>
            <a:r>
              <a:rPr lang="en-US" altLang="zh-HK" sz="2400" b="1" dirty="0" smtClean="0">
                <a:latin typeface="Comic Sans MS" panose="030F0702030302020204" pitchFamily="66" charset="0"/>
              </a:rPr>
              <a:t>libraries </a:t>
            </a:r>
            <a:r>
              <a:rPr lang="en-US" altLang="zh-HK" sz="2400" b="1" dirty="0" smtClean="0">
                <a:latin typeface="Comic Sans MS" panose="030F0702030302020204" pitchFamily="66" charset="0"/>
              </a:rPr>
              <a:t>and three community </a:t>
            </a:r>
            <a:r>
              <a:rPr lang="en-US" altLang="zh-HK" sz="2400" b="1" dirty="0" smtClean="0">
                <a:latin typeface="Comic Sans MS" panose="030F0702030302020204" pitchFamily="66" charset="0"/>
              </a:rPr>
              <a:t>centers.</a:t>
            </a:r>
            <a:endParaRPr lang="en-US" altLang="zh-HK" sz="2400" b="1" dirty="0" smtClean="0">
              <a:latin typeface="Comic Sans MS" panose="030F0702030302020204" pitchFamily="66" charset="0"/>
            </a:endParaRPr>
          </a:p>
          <a:p>
            <a:r>
              <a:rPr lang="en-US" altLang="zh-HK" sz="2400" b="1" dirty="0">
                <a:latin typeface="Comic Sans MS" panose="030F0702030302020204" pitchFamily="66" charset="0"/>
              </a:rPr>
              <a:t> </a:t>
            </a:r>
            <a:r>
              <a:rPr lang="en-US" altLang="zh-HK" sz="2400" b="1" dirty="0" smtClean="0">
                <a:latin typeface="Comic Sans MS" panose="030F0702030302020204" pitchFamily="66" charset="0"/>
              </a:rPr>
              <a:t>    The second thing we need to notice is that some participants were late, therefore, we cannot start our class on time, it led our lesson’s time to become shorter… </a:t>
            </a:r>
            <a:endParaRPr lang="zh-HK" altLang="en-US" sz="2400" b="1" dirty="0">
              <a:latin typeface="Comic Sans MS" panose="030F0702030302020204" pitchFamily="66" charset="0"/>
            </a:endParaRPr>
          </a:p>
        </p:txBody>
      </p:sp>
    </p:spTree>
    <p:extLst>
      <p:ext uri="{BB962C8B-B14F-4D97-AF65-F5344CB8AC3E}">
        <p14:creationId xmlns:p14="http://schemas.microsoft.com/office/powerpoint/2010/main" val="83463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4000" b="-84000"/>
          </a:stretch>
        </a:blipFill>
        <a:effectLst/>
      </p:bgPr>
    </p:bg>
    <p:spTree>
      <p:nvGrpSpPr>
        <p:cNvPr id="1" name=""/>
        <p:cNvGrpSpPr/>
        <p:nvPr/>
      </p:nvGrpSpPr>
      <p:grpSpPr>
        <a:xfrm>
          <a:off x="0" y="0"/>
          <a:ext cx="0" cy="0"/>
          <a:chOff x="0" y="0"/>
          <a:chExt cx="0" cy="0"/>
        </a:xfrm>
      </p:grpSpPr>
      <p:sp>
        <p:nvSpPr>
          <p:cNvPr id="2" name="Rectangle 1"/>
          <p:cNvSpPr/>
          <p:nvPr/>
        </p:nvSpPr>
        <p:spPr>
          <a:xfrm>
            <a:off x="627124" y="261982"/>
            <a:ext cx="4777270" cy="830997"/>
          </a:xfrm>
          <a:prstGeom prst="rect">
            <a:avLst/>
          </a:prstGeom>
          <a:solidFill>
            <a:srgbClr val="F8F8F8">
              <a:alpha val="32941"/>
            </a:srgbClr>
          </a:solidFill>
        </p:spPr>
        <p:txBody>
          <a:bodyPr wrap="square">
            <a:spAutoFit/>
          </a:bodyPr>
          <a:lstStyle/>
          <a:p>
            <a:r>
              <a:rPr lang="en-US" altLang="zh-HK" sz="4800" b="1" dirty="0" smtClean="0">
                <a:latin typeface="Comic Sans MS" panose="030F0702030302020204" pitchFamily="66" charset="0"/>
              </a:rPr>
              <a:t>Self Evaluation</a:t>
            </a:r>
            <a:endParaRPr lang="zh-HK" altLang="en-US" sz="4800" b="1" dirty="0">
              <a:latin typeface="Comic Sans MS" panose="030F0702030302020204" pitchFamily="66" charset="0"/>
            </a:endParaRPr>
          </a:p>
        </p:txBody>
      </p:sp>
      <p:sp>
        <p:nvSpPr>
          <p:cNvPr id="4" name="TextBox 3"/>
          <p:cNvSpPr txBox="1"/>
          <p:nvPr/>
        </p:nvSpPr>
        <p:spPr>
          <a:xfrm>
            <a:off x="627124" y="1092979"/>
            <a:ext cx="11119399" cy="5632311"/>
          </a:xfrm>
          <a:prstGeom prst="rect">
            <a:avLst/>
          </a:prstGeom>
          <a:solidFill>
            <a:srgbClr val="F8F8F8">
              <a:alpha val="49020"/>
            </a:srgbClr>
          </a:solidFill>
        </p:spPr>
        <p:txBody>
          <a:bodyPr wrap="square" rtlCol="0">
            <a:spAutoFit/>
          </a:bodyPr>
          <a:lstStyle/>
          <a:p>
            <a:r>
              <a:rPr lang="en-US" altLang="zh-HK" sz="2400" b="1" dirty="0" smtClean="0">
                <a:latin typeface="Comic Sans MS" panose="030F0702030302020204" pitchFamily="66" charset="0"/>
              </a:rPr>
              <a:t>The solution of this problem that we discussed is we ought to tell them the rule of the class—show up on time and we should develop our project, make it more attractive and funny so that push the participants to come early.</a:t>
            </a:r>
          </a:p>
          <a:p>
            <a:r>
              <a:rPr lang="en-US" altLang="zh-HK" sz="2400" b="1" dirty="0" smtClean="0">
                <a:latin typeface="Comic Sans MS" panose="030F0702030302020204" pitchFamily="66" charset="0"/>
              </a:rPr>
              <a:t>    Last but not lease, the third thing we need to fix is that we should notice the safety of our games. On the first class, the game was not safe enough for our participants, the reason why is that they were required to run around during the game but the space was not big enough, they might get hurt when they were playing that game. Fortunately, no one gets hurt in the first class, but the game still contained risks. So on the second class we have designed another game which was more safe and just occupied small space.  </a:t>
            </a:r>
          </a:p>
          <a:p>
            <a:r>
              <a:rPr lang="en-US" altLang="zh-HK" sz="2400" b="1" dirty="0" smtClean="0">
                <a:latin typeface="Comic Sans MS" panose="030F0702030302020204" pitchFamily="66" charset="0"/>
              </a:rPr>
              <a:t>     But as a whole, we were doing well, Agnes and Rachel had a good cooperation. Although we had some obstacles on our way, we learned a lot of things from them.</a:t>
            </a:r>
            <a:endParaRPr lang="en-US" altLang="zh-HK" sz="2400" b="1" dirty="0">
              <a:latin typeface="Comic Sans MS" panose="030F0702030302020204" pitchFamily="66" charset="0"/>
            </a:endParaRPr>
          </a:p>
        </p:txBody>
      </p:sp>
    </p:spTree>
    <p:extLst>
      <p:ext uri="{BB962C8B-B14F-4D97-AF65-F5344CB8AC3E}">
        <p14:creationId xmlns:p14="http://schemas.microsoft.com/office/powerpoint/2010/main" val="162455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7951" y="2827605"/>
            <a:ext cx="8651631" cy="1200329"/>
          </a:xfrm>
          <a:prstGeom prst="rect">
            <a:avLst/>
          </a:prstGeom>
          <a:solidFill>
            <a:srgbClr val="F8F8F8">
              <a:alpha val="38039"/>
            </a:srgbClr>
          </a:solidFill>
        </p:spPr>
        <p:txBody>
          <a:bodyPr wrap="square" rtlCol="0">
            <a:spAutoFit/>
          </a:bodyPr>
          <a:lstStyle/>
          <a:p>
            <a:r>
              <a:rPr lang="en-US" altLang="zh-HK" sz="7200" b="1" dirty="0" smtClean="0">
                <a:latin typeface="Comic Sans MS" panose="030F0702030302020204" pitchFamily="66" charset="0"/>
              </a:rPr>
              <a:t>Project Evaluation</a:t>
            </a:r>
            <a:endParaRPr lang="zh-HK" altLang="en-US" sz="7200" b="1" dirty="0">
              <a:latin typeface="Comic Sans MS" panose="030F0702030302020204" pitchFamily="66" charset="0"/>
            </a:endParaRPr>
          </a:p>
        </p:txBody>
      </p:sp>
    </p:spTree>
    <p:extLst>
      <p:ext uri="{BB962C8B-B14F-4D97-AF65-F5344CB8AC3E}">
        <p14:creationId xmlns:p14="http://schemas.microsoft.com/office/powerpoint/2010/main" val="151845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8302" y="333137"/>
            <a:ext cx="8525022" cy="830997"/>
          </a:xfrm>
          <a:prstGeom prst="rect">
            <a:avLst/>
          </a:prstGeom>
          <a:noFill/>
        </p:spPr>
        <p:txBody>
          <a:bodyPr wrap="square" rtlCol="0">
            <a:spAutoFit/>
          </a:bodyPr>
          <a:lstStyle/>
          <a:p>
            <a:r>
              <a:rPr lang="en-US" altLang="zh-HK" sz="4800" b="1" dirty="0" smtClean="0">
                <a:latin typeface="Comic Sans MS" panose="030F0702030302020204" pitchFamily="66" charset="0"/>
              </a:rPr>
              <a:t>Project Evaluation</a:t>
            </a:r>
            <a:endParaRPr lang="zh-HK" altLang="en-US" sz="4800" b="1" dirty="0">
              <a:latin typeface="Comic Sans MS" panose="030F0702030302020204" pitchFamily="66" charset="0"/>
            </a:endParaRPr>
          </a:p>
        </p:txBody>
      </p:sp>
      <p:sp>
        <p:nvSpPr>
          <p:cNvPr id="4" name="TextBox 3"/>
          <p:cNvSpPr txBox="1"/>
          <p:nvPr/>
        </p:nvSpPr>
        <p:spPr>
          <a:xfrm>
            <a:off x="478302" y="1164134"/>
            <a:ext cx="11296356" cy="5693866"/>
          </a:xfrm>
          <a:prstGeom prst="rect">
            <a:avLst/>
          </a:prstGeom>
          <a:noFill/>
        </p:spPr>
        <p:txBody>
          <a:bodyPr wrap="square" rtlCol="0">
            <a:spAutoFit/>
          </a:bodyPr>
          <a:lstStyle/>
          <a:p>
            <a:r>
              <a:rPr lang="en-US" altLang="zh-HK" sz="2800" b="1" dirty="0" smtClean="0">
                <a:latin typeface="Comic Sans MS" panose="030F0702030302020204" pitchFamily="66" charset="0"/>
              </a:rPr>
              <a:t>-Process</a:t>
            </a:r>
          </a:p>
          <a:p>
            <a:pPr lvl="0"/>
            <a:r>
              <a:rPr lang="en-US" altLang="zh-HK" sz="2400" dirty="0" smtClean="0">
                <a:latin typeface="Comic Sans MS" panose="030F0702030302020204" pitchFamily="66" charset="0"/>
              </a:rPr>
              <a:t>There were a few things that didn’t perform as planed. </a:t>
            </a:r>
            <a:r>
              <a:rPr lang="en-US" altLang="zh-TW" sz="2400" dirty="0">
                <a:latin typeface="Comic Sans MS" panose="030F0702030302020204" pitchFamily="66" charset="0"/>
              </a:rPr>
              <a:t>In our expectation, we will have ten or more participants, but there only have six or less for each class</a:t>
            </a:r>
            <a:r>
              <a:rPr lang="en-US" altLang="zh-TW" sz="2400" dirty="0" smtClean="0">
                <a:latin typeface="Comic Sans MS" panose="030F0702030302020204" pitchFamily="66" charset="0"/>
              </a:rPr>
              <a:t>. In this case, we tried our best to find participants by asking friends and giving our posters to some youth workers. In the very beginning,  we thought everyone </a:t>
            </a:r>
            <a:r>
              <a:rPr lang="en-US" altLang="zh-TW" sz="2400" dirty="0">
                <a:latin typeface="Comic Sans MS" panose="030F0702030302020204" pitchFamily="66" charset="0"/>
              </a:rPr>
              <a:t>will be arrived on time, but sometimes they were late</a:t>
            </a:r>
            <a:r>
              <a:rPr lang="en-US" altLang="zh-TW" sz="2400" dirty="0" smtClean="0">
                <a:latin typeface="Comic Sans MS" panose="030F0702030302020204" pitchFamily="66" charset="0"/>
              </a:rPr>
              <a:t>. So we tried to remind them before our class, for example, we would call them the last night before the class. In </a:t>
            </a:r>
            <a:r>
              <a:rPr lang="en-US" altLang="zh-TW" sz="2400" dirty="0">
                <a:latin typeface="Comic Sans MS" panose="030F0702030302020204" pitchFamily="66" charset="0"/>
              </a:rPr>
              <a:t>our expectation, posters will be helpful, but actually no one sign up because they saw the posters, all the participants were found by us and our friends without posters</a:t>
            </a:r>
            <a:r>
              <a:rPr lang="en-US" altLang="zh-TW" sz="2400" dirty="0" smtClean="0">
                <a:latin typeface="Comic Sans MS" panose="030F0702030302020204" pitchFamily="66" charset="0"/>
              </a:rPr>
              <a:t>. The solution of this problem is that we posted the information of our project on our Facebook, and tried to not rely on the posters so much. So like what we have said, we did not get enough people for our project. In the end of each class, we had the feedback section for participants expressing their feeling…</a:t>
            </a:r>
            <a:endParaRPr lang="en-US" altLang="zh-TW" sz="2400" dirty="0">
              <a:latin typeface="Comic Sans MS" panose="030F0702030302020204" pitchFamily="66" charset="0"/>
            </a:endParaRPr>
          </a:p>
          <a:p>
            <a:endParaRPr lang="zh-HK" altLang="en-US" sz="2400" dirty="0">
              <a:latin typeface="Comic Sans MS" panose="030F0702030302020204" pitchFamily="66" charset="0"/>
            </a:endParaRPr>
          </a:p>
        </p:txBody>
      </p:sp>
    </p:spTree>
    <p:extLst>
      <p:ext uri="{BB962C8B-B14F-4D97-AF65-F5344CB8AC3E}">
        <p14:creationId xmlns:p14="http://schemas.microsoft.com/office/powerpoint/2010/main" val="310643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9132" y="233847"/>
            <a:ext cx="5565947" cy="830997"/>
          </a:xfrm>
          <a:prstGeom prst="rect">
            <a:avLst/>
          </a:prstGeom>
        </p:spPr>
        <p:txBody>
          <a:bodyPr wrap="none">
            <a:spAutoFit/>
          </a:bodyPr>
          <a:lstStyle/>
          <a:p>
            <a:r>
              <a:rPr lang="en-US" altLang="zh-HK" sz="4800" b="1" dirty="0">
                <a:latin typeface="Comic Sans MS" panose="030F0702030302020204" pitchFamily="66" charset="0"/>
              </a:rPr>
              <a:t>Project Evaluation</a:t>
            </a:r>
            <a:endParaRPr lang="zh-HK" altLang="en-US" sz="4800" b="1" dirty="0">
              <a:latin typeface="Comic Sans MS" panose="030F0702030302020204" pitchFamily="66" charset="0"/>
            </a:endParaRPr>
          </a:p>
        </p:txBody>
      </p:sp>
      <p:sp>
        <p:nvSpPr>
          <p:cNvPr id="4" name="TextBox 3"/>
          <p:cNvSpPr txBox="1"/>
          <p:nvPr/>
        </p:nvSpPr>
        <p:spPr>
          <a:xfrm>
            <a:off x="479649" y="1177386"/>
            <a:ext cx="11013656" cy="2369880"/>
          </a:xfrm>
          <a:prstGeom prst="rect">
            <a:avLst/>
          </a:prstGeom>
          <a:noFill/>
        </p:spPr>
        <p:txBody>
          <a:bodyPr wrap="square" rtlCol="0">
            <a:spAutoFit/>
          </a:bodyPr>
          <a:lstStyle/>
          <a:p>
            <a:r>
              <a:rPr lang="en-US" altLang="zh-HK" sz="2800" b="1" dirty="0" smtClean="0">
                <a:latin typeface="Comic Sans MS" panose="030F0702030302020204" pitchFamily="66" charset="0"/>
              </a:rPr>
              <a:t>-Process</a:t>
            </a:r>
          </a:p>
          <a:p>
            <a:r>
              <a:rPr lang="en-US" altLang="zh-HK" sz="2400" dirty="0" smtClean="0">
                <a:latin typeface="Comic Sans MS" panose="030F0702030302020204" pitchFamily="66" charset="0"/>
              </a:rPr>
              <a:t>..of the class, most of them enjoy and feel satisfied. They said that they want to have more opportunities to learn Cantonese--- a charming language. We need to promote our project by having the in-person conversation to let people know how Cantonese useful and charming is.</a:t>
            </a:r>
          </a:p>
          <a:p>
            <a:r>
              <a:rPr lang="en-US" altLang="zh-HK" sz="2400" dirty="0">
                <a:latin typeface="Comic Sans MS" panose="030F0702030302020204" pitchFamily="66" charset="0"/>
              </a:rPr>
              <a:t> </a:t>
            </a:r>
            <a:endParaRPr lang="zh-HK" altLang="en-US" sz="2400" dirty="0">
              <a:latin typeface="Comic Sans MS" panose="030F0702030302020204" pitchFamily="66" charset="0"/>
            </a:endParaRPr>
          </a:p>
        </p:txBody>
      </p:sp>
      <p:sp>
        <p:nvSpPr>
          <p:cNvPr id="5" name="TextBox 4"/>
          <p:cNvSpPr txBox="1"/>
          <p:nvPr/>
        </p:nvSpPr>
        <p:spPr>
          <a:xfrm>
            <a:off x="509132" y="3406197"/>
            <a:ext cx="11013656" cy="4031873"/>
          </a:xfrm>
          <a:prstGeom prst="rect">
            <a:avLst/>
          </a:prstGeom>
          <a:noFill/>
        </p:spPr>
        <p:txBody>
          <a:bodyPr wrap="square" rtlCol="0">
            <a:spAutoFit/>
          </a:bodyPr>
          <a:lstStyle/>
          <a:p>
            <a:r>
              <a:rPr lang="en-CA" altLang="zh-HK" sz="2800" b="1" dirty="0" smtClean="0">
                <a:latin typeface="Comic Sans MS" panose="030F0702030302020204" pitchFamily="66" charset="0"/>
              </a:rPr>
              <a:t>-Outcomes</a:t>
            </a:r>
          </a:p>
          <a:p>
            <a:r>
              <a:rPr lang="en-US" altLang="zh-TW" sz="2400" dirty="0">
                <a:latin typeface="Comic Sans MS" panose="030F0702030302020204" pitchFamily="66" charset="0"/>
              </a:rPr>
              <a:t>people </a:t>
            </a:r>
            <a:r>
              <a:rPr lang="en-US" altLang="zh-TW" sz="2400" dirty="0" smtClean="0">
                <a:latin typeface="Comic Sans MS" panose="030F0702030302020204" pitchFamily="66" charset="0"/>
              </a:rPr>
              <a:t>got </a:t>
            </a:r>
            <a:r>
              <a:rPr lang="en-US" altLang="zh-TW" sz="2400" dirty="0">
                <a:latin typeface="Comic Sans MS" panose="030F0702030302020204" pitchFamily="66" charset="0"/>
              </a:rPr>
              <a:t>to know more about Cantonese and </a:t>
            </a:r>
            <a:r>
              <a:rPr lang="en-US" altLang="zh-TW" sz="2400" dirty="0" smtClean="0">
                <a:latin typeface="Comic Sans MS" panose="030F0702030302020204" pitchFamily="66" charset="0"/>
              </a:rPr>
              <a:t>increased </a:t>
            </a:r>
            <a:r>
              <a:rPr lang="en-US" altLang="zh-TW" sz="2400" dirty="0">
                <a:latin typeface="Comic Sans MS" panose="030F0702030302020204" pitchFamily="66" charset="0"/>
              </a:rPr>
              <a:t>their    interest in Cantonese</a:t>
            </a:r>
            <a:r>
              <a:rPr lang="en-US" altLang="zh-TW" sz="2400" dirty="0" smtClean="0">
                <a:latin typeface="Comic Sans MS" panose="030F0702030302020204" pitchFamily="66" charset="0"/>
              </a:rPr>
              <a:t>.</a:t>
            </a:r>
            <a:r>
              <a:rPr lang="en-US" altLang="zh-HK" sz="2400" dirty="0">
                <a:latin typeface="Comic Sans MS" panose="030F0702030302020204" pitchFamily="66" charset="0"/>
              </a:rPr>
              <a:t> </a:t>
            </a:r>
            <a:r>
              <a:rPr lang="en-US" altLang="zh-HK" sz="2400" dirty="0" smtClean="0">
                <a:latin typeface="Comic Sans MS" panose="030F0702030302020204" pitchFamily="66" charset="0"/>
              </a:rPr>
              <a:t>People knew </a:t>
            </a:r>
            <a:r>
              <a:rPr lang="en-US" altLang="zh-HK" sz="2400" dirty="0">
                <a:latin typeface="Comic Sans MS" panose="030F0702030302020204" pitchFamily="66" charset="0"/>
              </a:rPr>
              <a:t>how to use Cantonese in daily communication , such as how to say hello, and  how to say things around their neighborhood in Cantonese</a:t>
            </a:r>
            <a:r>
              <a:rPr lang="en-US" altLang="zh-HK" sz="2400" dirty="0" smtClean="0">
                <a:latin typeface="Comic Sans MS" panose="030F0702030302020204" pitchFamily="66" charset="0"/>
              </a:rPr>
              <a:t>. We expected that participants could use Cantonese for basic daily communication…</a:t>
            </a:r>
            <a:endParaRPr lang="en-US" altLang="zh-HK" sz="2400" dirty="0">
              <a:latin typeface="Comic Sans MS" panose="030F0702030302020204" pitchFamily="66" charset="0"/>
            </a:endParaRPr>
          </a:p>
          <a:p>
            <a:endParaRPr lang="en-CA" altLang="zh-HK" sz="2400" dirty="0" smtClean="0">
              <a:latin typeface="Comic Sans MS" panose="030F0702030302020204" pitchFamily="66" charset="0"/>
            </a:endParaRPr>
          </a:p>
          <a:p>
            <a:endParaRPr lang="en-CA" altLang="zh-HK" sz="2800" dirty="0" smtClean="0">
              <a:latin typeface="Comic Sans MS" panose="030F0702030302020204" pitchFamily="66" charset="0"/>
            </a:endParaRPr>
          </a:p>
          <a:p>
            <a:endParaRPr lang="en-CA" altLang="zh-HK" sz="2800" dirty="0" smtClean="0">
              <a:latin typeface="Comic Sans MS" panose="030F0702030302020204" pitchFamily="66" charset="0"/>
            </a:endParaRPr>
          </a:p>
          <a:p>
            <a:endParaRPr lang="zh-HK" altLang="en-US" sz="2800" dirty="0">
              <a:latin typeface="Comic Sans MS" panose="030F0702030302020204" pitchFamily="66" charset="0"/>
            </a:endParaRPr>
          </a:p>
        </p:txBody>
      </p:sp>
    </p:spTree>
    <p:extLst>
      <p:ext uri="{BB962C8B-B14F-4D97-AF65-F5344CB8AC3E}">
        <p14:creationId xmlns:p14="http://schemas.microsoft.com/office/powerpoint/2010/main" val="179087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1459</Words>
  <Application>Microsoft Office PowerPoint</Application>
  <PresentationFormat>Widescreen</PresentationFormat>
  <Paragraphs>47</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 Unicode MS</vt:lpstr>
      <vt:lpstr>宋体</vt:lpstr>
      <vt:lpstr>新細明體</vt:lpstr>
      <vt:lpstr>Arial</vt:lpstr>
      <vt:lpstr>Calibri</vt:lpstr>
      <vt:lpstr>Calibri Light</vt:lpstr>
      <vt:lpstr>Comic Sans MS</vt:lpstr>
      <vt:lpstr>Office Theme</vt:lpstr>
      <vt:lpstr>Learning A Charming Language                      ---Cantonese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 Charming Language                                  ---Cantonese</dc:title>
  <dc:creator>Agnes Su</dc:creator>
  <cp:lastModifiedBy>Agnes Su</cp:lastModifiedBy>
  <cp:revision>37</cp:revision>
  <dcterms:created xsi:type="dcterms:W3CDTF">2015-08-11T23:11:43Z</dcterms:created>
  <dcterms:modified xsi:type="dcterms:W3CDTF">2015-08-12T20:23:50Z</dcterms:modified>
</cp:coreProperties>
</file>