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 name="Shape 33"/>
        <p:cNvGrpSpPr/>
        <p:nvPr/>
      </p:nvGrpSpPr>
      <p:grpSpPr>
        <a:xfrm>
          <a:off x="0" y="0"/>
          <a:ext cx="0" cy="0"/>
          <a:chOff x="0" y="0"/>
          <a:chExt cx="0" cy="0"/>
        </a:xfrm>
      </p:grpSpPr>
      <p:sp>
        <p:nvSpPr>
          <p:cNvPr id="34" name="Shape 34"/>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5" name="Shape 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Clr>
                <a:schemeClr val="dk1"/>
              </a:buClr>
              <a:buSzPct val="157142"/>
              <a:buFont typeface="Arial"/>
              <a:buNone/>
            </a:pPr>
            <a:r>
              <a:rPr lang="en-GB" sz="700">
                <a:solidFill>
                  <a:schemeClr val="dk1"/>
                </a:solidFill>
                <a:latin typeface="Times New Roman"/>
                <a:ea typeface="Times New Roman"/>
                <a:cs typeface="Times New Roman"/>
                <a:sym typeface="Times New Roman"/>
              </a:rPr>
              <a:t>         </a:t>
            </a:r>
            <a:r>
              <a:rPr lang="en-GB">
                <a:solidFill>
                  <a:schemeClr val="dk1"/>
                </a:solidFill>
              </a:rPr>
              <a:t>Were the activities performed as planned? If not, what went wrong and how did you respond? Be specific.</a:t>
            </a:r>
          </a:p>
          <a:p>
            <a:pPr indent="-228600" lv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reach its intended target population?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Were the activities performed as planned? If not, what went wrong and how did you respond? Be specific.</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reach its intended target population?</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How satisfied were the participants with their involvement?</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How should the promotion, planning and activities be modified to work better?</a:t>
            </a:r>
          </a:p>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1" name="Shape 111"/>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Were the activities performed as planned? If not, what went wrong and how did you respond? Be specific.</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reach its intended target population?</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How satisfied were the participants with their involvement?</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How should the promotion, planning and activities be modified to work better?</a:t>
            </a:r>
          </a:p>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Were the activities performed as planned? If not, what went wrong and how did you respond? Be specific.</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reach its intended target population?</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How satisfied were the participants with their involvement?</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How should the promotion, planning and activities be modified to work better?</a:t>
            </a:r>
          </a:p>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3" name="Shape 123"/>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participants experience any changes in their skills, knowledge or behaviours? What changes were expected? Were they realistic?</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are the effects of the project on my partnering organization, if any? (CCNH)</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meet the needs/objectives that led to your creation of the project?</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be the short-term and long-term impacts of this project?</a:t>
            </a:r>
          </a:p>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9" name="Shape 129"/>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participants experience any changes in their skills, knowledge or behaviours? What changes were expected? Were they realistic?</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are the effects of the project on my partnering organization, if any? (CCNH)</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meet the needs/objectives that led to your creation of the project?</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be the short-term and long-term impacts of this project?</a:t>
            </a:r>
          </a:p>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participants experience any changes in their skills, knowledge or behaviours? What changes were expected? Were they realistic?</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are the effects of the project on my partnering organization, if any? (CCNH)</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meet the needs/objectives that led to your creation of the project?</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be the short-term and long-term impacts of this project?</a:t>
            </a:r>
          </a:p>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participants experience any changes in their skills, knowledge or behaviours? What changes were expected? Were they realistic?</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are the effects of the project on my partnering organization, if any? (CCNH)</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meet the needs/objectives that led to your creation of the project?</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be the short-term and long-term impacts of this project?</a:t>
            </a:r>
          </a:p>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have been done differently to promote and complete my project?</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key changes would I make to enhance the success of my objectives?</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skills/knowledge did I learn in the process and the activities?</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lessons did I learn about working with an organization like CCNH?</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did I learn about CCNH as an organization?</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were your strengths, and how did you challenge yourself?</a:t>
            </a:r>
          </a:p>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4" name="Shape 15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 name="Shape 44"/>
        <p:cNvGrpSpPr/>
        <p:nvPr/>
      </p:nvGrpSpPr>
      <p:grpSpPr>
        <a:xfrm>
          <a:off x="0" y="0"/>
          <a:ext cx="0" cy="0"/>
          <a:chOff x="0" y="0"/>
          <a:chExt cx="0" cy="0"/>
        </a:xfrm>
      </p:grpSpPr>
      <p:sp>
        <p:nvSpPr>
          <p:cNvPr id="45" name="Shape 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6" name="Shape 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0" name="Shape 160"/>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have been done differently to promote and complete my project?</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key changes would I make to enhance the success of my objectives?</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skills/knowledge did I learn in the process and the activities?</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lessons did I learn about working with an organization like CCNH?</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did I learn about CCNH as an organization?</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were your strengths, and how did you challenge yourself?</a:t>
            </a:r>
          </a:p>
          <a:p>
            <a:pPr>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have been done differently to promote and complete my project?</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key changes would I make to enhance the success of my objectives?</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skills/knowledge did I learn in the process and the activities?</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lessons did I learn about working with an organization like CCNH?</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did I learn about CCNH as an organization?</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were your strengths, and how did you challenge yourself?</a:t>
            </a:r>
          </a:p>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have been done differently to promote and complete my project?</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key changes would I make to enhance the success of my objectives?</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skills/knowledge did I learn in the process and the activities?</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lessons did I learn about working with an organization like CCNH?</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did I learn about CCNH as an organization?</a:t>
            </a:r>
          </a:p>
          <a:p>
            <a:pPr indent="-228600" lvl="0" rtl="0">
              <a:lnSpc>
                <a:spcPct val="115000"/>
              </a:lnSpc>
              <a:spcBef>
                <a:spcPts val="0"/>
              </a:spcBef>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were your strengths, and how did you challenge yourself?</a:t>
            </a:r>
          </a:p>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8" name="Shape 178"/>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could have been done differently to promote and complete my project?</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key changes would I make to enhance the success of my objectives?</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skills/knowledge did I learn in the process and the activities?</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lessons did I learn about working with an organization like CCNH?</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did I learn about CCNH as an organization?</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What were your strengths, and how did you challenge yourself?</a:t>
            </a:r>
          </a:p>
          <a:p>
            <a:pPr>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4" name="Shape 18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9" name="Shape 1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Were the activities performed as planned? If not, what went wrong and how did you respond? Be specific.</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Did the project reach its intended target population?</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How satisfied were the participants with their involvement?</a:t>
            </a:r>
          </a:p>
          <a:p>
            <a:pPr indent="-228600" lvl="0" rtl="0">
              <a:lnSpc>
                <a:spcPct val="115000"/>
              </a:lnSpc>
              <a:spcBef>
                <a:spcPts val="0"/>
              </a:spcBef>
              <a:buClr>
                <a:schemeClr val="dk1"/>
              </a:buClr>
              <a:buSzPct val="100000"/>
              <a:buFont typeface="Arial"/>
              <a:buNone/>
            </a:pPr>
            <a:r>
              <a:rPr lang="en-GB">
                <a:solidFill>
                  <a:schemeClr val="dk1"/>
                </a:solidFill>
              </a:rPr>
              <a:t>·</a:t>
            </a:r>
            <a:r>
              <a:rPr lang="en-GB" sz="700">
                <a:solidFill>
                  <a:schemeClr val="dk1"/>
                </a:solidFill>
                <a:latin typeface="Times New Roman"/>
                <a:ea typeface="Times New Roman"/>
                <a:cs typeface="Times New Roman"/>
                <a:sym typeface="Times New Roman"/>
              </a:rPr>
              <a:t>         </a:t>
            </a:r>
            <a:r>
              <a:rPr lang="en-GB">
                <a:solidFill>
                  <a:schemeClr val="dk1"/>
                </a:solidFill>
              </a:rPr>
              <a:t>How should the promotion, planning and activities be modified to work better?</a:t>
            </a:r>
          </a:p>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0" name="Shape 10"/>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buClr>
                <a:srgbClr val="FC6262"/>
              </a:buClr>
              <a:buFont typeface="Calibri"/>
              <a:defRPr>
                <a:solidFill>
                  <a:srgbClr val="FC6262"/>
                </a:solidFill>
                <a:latin typeface="Calibri"/>
                <a:ea typeface="Calibri"/>
                <a:cs typeface="Calibri"/>
                <a:sym typeface="Calibri"/>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buClr>
                <a:srgbClr val="434343"/>
              </a:buClr>
              <a:buFont typeface="Calibri"/>
              <a:defRPr>
                <a:solidFill>
                  <a:srgbClr val="434343"/>
                </a:solidFill>
                <a:latin typeface="Calibri"/>
                <a:ea typeface="Calibri"/>
                <a:cs typeface="Calibri"/>
                <a:sym typeface="Calibri"/>
              </a:defRPr>
            </a:lvl1pPr>
            <a:lvl2pPr>
              <a:spcBef>
                <a:spcPts val="0"/>
              </a:spcBef>
              <a:buClr>
                <a:srgbClr val="434343"/>
              </a:buClr>
              <a:buFont typeface="Calibri"/>
              <a:defRPr>
                <a:solidFill>
                  <a:srgbClr val="434343"/>
                </a:solidFill>
                <a:latin typeface="Calibri"/>
                <a:ea typeface="Calibri"/>
                <a:cs typeface="Calibri"/>
                <a:sym typeface="Calibri"/>
              </a:defRPr>
            </a:lvl2pPr>
            <a:lvl3pPr>
              <a:spcBef>
                <a:spcPts val="0"/>
              </a:spcBef>
              <a:buClr>
                <a:srgbClr val="434343"/>
              </a:buClr>
              <a:buFont typeface="Calibri"/>
              <a:defRPr>
                <a:solidFill>
                  <a:srgbClr val="434343"/>
                </a:solidFill>
                <a:latin typeface="Calibri"/>
                <a:ea typeface="Calibri"/>
                <a:cs typeface="Calibri"/>
                <a:sym typeface="Calibri"/>
              </a:defRPr>
            </a:lvl3pPr>
            <a:lvl4pPr>
              <a:spcBef>
                <a:spcPts val="0"/>
              </a:spcBef>
              <a:buClr>
                <a:srgbClr val="434343"/>
              </a:buClr>
              <a:buFont typeface="Calibri"/>
              <a:defRPr>
                <a:solidFill>
                  <a:srgbClr val="434343"/>
                </a:solidFill>
                <a:latin typeface="Calibri"/>
                <a:ea typeface="Calibri"/>
                <a:cs typeface="Calibri"/>
                <a:sym typeface="Calibri"/>
              </a:defRPr>
            </a:lvl4pPr>
            <a:lvl5pPr>
              <a:spcBef>
                <a:spcPts val="0"/>
              </a:spcBef>
              <a:buClr>
                <a:srgbClr val="434343"/>
              </a:buClr>
              <a:buFont typeface="Calibri"/>
              <a:defRPr>
                <a:solidFill>
                  <a:srgbClr val="434343"/>
                </a:solidFill>
                <a:latin typeface="Calibri"/>
                <a:ea typeface="Calibri"/>
                <a:cs typeface="Calibri"/>
                <a:sym typeface="Calibri"/>
              </a:defRPr>
            </a:lvl5pPr>
            <a:lvl6pPr>
              <a:spcBef>
                <a:spcPts val="0"/>
              </a:spcBef>
              <a:buClr>
                <a:srgbClr val="434343"/>
              </a:buClr>
              <a:buFont typeface="Calibri"/>
              <a:defRPr>
                <a:solidFill>
                  <a:srgbClr val="434343"/>
                </a:solidFill>
                <a:latin typeface="Calibri"/>
                <a:ea typeface="Calibri"/>
                <a:cs typeface="Calibri"/>
                <a:sym typeface="Calibri"/>
              </a:defRPr>
            </a:lvl6pPr>
            <a:lvl7pPr>
              <a:spcBef>
                <a:spcPts val="0"/>
              </a:spcBef>
              <a:buClr>
                <a:srgbClr val="434343"/>
              </a:buClr>
              <a:buFont typeface="Calibri"/>
              <a:defRPr>
                <a:solidFill>
                  <a:srgbClr val="434343"/>
                </a:solidFill>
                <a:latin typeface="Calibri"/>
                <a:ea typeface="Calibri"/>
                <a:cs typeface="Calibri"/>
                <a:sym typeface="Calibri"/>
              </a:defRPr>
            </a:lvl7pPr>
            <a:lvl8pPr>
              <a:spcBef>
                <a:spcPts val="0"/>
              </a:spcBef>
              <a:buClr>
                <a:srgbClr val="434343"/>
              </a:buClr>
              <a:buFont typeface="Calibri"/>
              <a:defRPr>
                <a:solidFill>
                  <a:srgbClr val="434343"/>
                </a:solidFill>
                <a:latin typeface="Calibri"/>
                <a:ea typeface="Calibri"/>
                <a:cs typeface="Calibri"/>
                <a:sym typeface="Calibri"/>
              </a:defRPr>
            </a:lvl8pPr>
            <a:lvl9pPr>
              <a:spcBef>
                <a:spcPts val="0"/>
              </a:spcBef>
              <a:buClr>
                <a:srgbClr val="434343"/>
              </a:buClr>
              <a:buFont typeface="Calibri"/>
              <a:defRPr>
                <a:solidFill>
                  <a:srgbClr val="434343"/>
                </a:solidFill>
                <a:latin typeface="Calibri"/>
                <a:ea typeface="Calibri"/>
                <a:cs typeface="Calibri"/>
                <a:sym typeface="Calibri"/>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360"/>
              </a:spcBef>
              <a:buSzPct val="100000"/>
              <a:buNone/>
              <a:defRPr sz="1800"/>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GB" sz="1300">
                <a:solidFill>
                  <a:schemeClr val="dk1"/>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0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BFFECF"/>
        </a:solidFill>
      </p:bgPr>
    </p:bg>
    <p:spTree>
      <p:nvGrpSpPr>
        <p:cNvPr id="29" name="Shape 29"/>
        <p:cNvGrpSpPr/>
        <p:nvPr/>
      </p:nvGrpSpPr>
      <p:grpSpPr>
        <a:xfrm>
          <a:off x="0" y="0"/>
          <a:ext cx="0" cy="0"/>
          <a:chOff x="0" y="0"/>
          <a:chExt cx="0" cy="0"/>
        </a:xfrm>
      </p:grpSpPr>
      <p:sp>
        <p:nvSpPr>
          <p:cNvPr id="30" name="Shape 30"/>
          <p:cNvSpPr txBox="1"/>
          <p:nvPr>
            <p:ph type="ctrTitle"/>
          </p:nvPr>
        </p:nvSpPr>
        <p:spPr>
          <a:xfrm>
            <a:off x="685800" y="1583342"/>
            <a:ext cx="7772400" cy="1159799"/>
          </a:xfrm>
          <a:prstGeom prst="rect">
            <a:avLst/>
          </a:prstGeom>
        </p:spPr>
        <p:txBody>
          <a:bodyPr anchorCtr="0" anchor="b" bIns="91425" lIns="91425" rIns="91425" tIns="91425">
            <a:noAutofit/>
          </a:bodyPr>
          <a:lstStyle/>
          <a:p>
            <a:pPr>
              <a:spcBef>
                <a:spcPts val="0"/>
              </a:spcBef>
              <a:buNone/>
            </a:pPr>
            <a:r>
              <a:t/>
            </a:r>
            <a:endParaRPr/>
          </a:p>
        </p:txBody>
      </p:sp>
      <p:sp>
        <p:nvSpPr>
          <p:cNvPr id="31" name="Shape 31"/>
          <p:cNvSpPr txBox="1"/>
          <p:nvPr>
            <p:ph idx="1" type="subTitle"/>
          </p:nvPr>
        </p:nvSpPr>
        <p:spPr>
          <a:xfrm>
            <a:off x="1371600" y="3330688"/>
            <a:ext cx="6400799" cy="675299"/>
          </a:xfrm>
          <a:prstGeom prst="rect">
            <a:avLst/>
          </a:prstGeom>
        </p:spPr>
        <p:txBody>
          <a:bodyPr anchorCtr="0" anchor="t" bIns="91425" lIns="91425" rIns="91425" tIns="91425">
            <a:noAutofit/>
          </a:bodyPr>
          <a:lstStyle/>
          <a:p>
            <a:pPr>
              <a:spcBef>
                <a:spcPts val="0"/>
              </a:spcBef>
              <a:buNone/>
            </a:pPr>
            <a:r>
              <a:rPr lang="en-GB">
                <a:solidFill>
                  <a:srgbClr val="7F8481"/>
                </a:solidFill>
                <a:latin typeface="Calibri"/>
                <a:ea typeface="Calibri"/>
                <a:cs typeface="Calibri"/>
                <a:sym typeface="Calibri"/>
              </a:rPr>
              <a:t>EULLY AO AND JUDY GONG</a:t>
            </a:r>
          </a:p>
        </p:txBody>
      </p:sp>
      <p:pic>
        <p:nvPicPr>
          <p:cNvPr id="32" name="Shape 32"/>
          <p:cNvPicPr preferRelativeResize="0"/>
          <p:nvPr/>
        </p:nvPicPr>
        <p:blipFill>
          <a:blip r:embed="rId3">
            <a:alphaModFix/>
          </a:blip>
          <a:stretch>
            <a:fillRect/>
          </a:stretch>
        </p:blipFill>
        <p:spPr>
          <a:xfrm>
            <a:off x="0" y="1171700"/>
            <a:ext cx="9144000" cy="215900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Project Evaluation - Process</a:t>
            </a:r>
          </a:p>
        </p:txBody>
      </p:sp>
      <p:sp>
        <p:nvSpPr>
          <p:cNvPr id="96" name="Shape 96"/>
          <p:cNvSpPr txBox="1"/>
          <p:nvPr>
            <p:ph idx="1" type="body"/>
          </p:nvPr>
        </p:nvSpPr>
        <p:spPr>
          <a:xfrm>
            <a:off x="457200" y="999700"/>
            <a:ext cx="8229600" cy="3725699"/>
          </a:xfrm>
          <a:prstGeom prst="rect">
            <a:avLst/>
          </a:prstGeom>
        </p:spPr>
        <p:txBody>
          <a:bodyPr anchorCtr="0" anchor="t" bIns="91425" lIns="91425" rIns="91425" tIns="91425">
            <a:noAutofit/>
          </a:bodyPr>
          <a:lstStyle/>
          <a:p>
            <a:pPr indent="-336550" lvl="0" marL="457200" rtl="0">
              <a:spcBef>
                <a:spcPts val="0"/>
              </a:spcBef>
              <a:buClr>
                <a:srgbClr val="434343"/>
              </a:buClr>
              <a:buSzPct val="100000"/>
              <a:buFont typeface="Arial"/>
              <a:buChar char="●"/>
            </a:pPr>
            <a:r>
              <a:rPr lang="en-GB" sz="1700">
                <a:latin typeface="Calibri"/>
                <a:ea typeface="Calibri"/>
                <a:cs typeface="Calibri"/>
                <a:sym typeface="Calibri"/>
              </a:rPr>
              <a:t>Some things did not go as planned</a:t>
            </a:r>
          </a:p>
          <a:p>
            <a:pPr indent="-336550" lvl="1" marL="914400" rtl="0">
              <a:spcBef>
                <a:spcPts val="0"/>
              </a:spcBef>
              <a:buClr>
                <a:srgbClr val="434343"/>
              </a:buClr>
              <a:buSzPct val="100000"/>
              <a:buFont typeface="Courier New"/>
              <a:buChar char="o"/>
            </a:pPr>
            <a:r>
              <a:rPr lang="en-GB" sz="1700">
                <a:latin typeface="Calibri"/>
                <a:ea typeface="Calibri"/>
                <a:cs typeface="Calibri"/>
                <a:sym typeface="Calibri"/>
              </a:rPr>
              <a:t>Schedule</a:t>
            </a:r>
          </a:p>
          <a:p>
            <a:pPr indent="-336550" lvl="2" marL="1371600" rtl="0">
              <a:spcBef>
                <a:spcPts val="0"/>
              </a:spcBef>
              <a:buClr>
                <a:srgbClr val="434343"/>
              </a:buClr>
              <a:buSzPct val="100000"/>
              <a:buFont typeface="Wingdings"/>
              <a:buChar char="§"/>
            </a:pPr>
            <a:r>
              <a:rPr lang="en-GB" sz="1700">
                <a:latin typeface="Calibri"/>
                <a:ea typeface="Calibri"/>
                <a:cs typeface="Calibri"/>
                <a:sym typeface="Calibri"/>
              </a:rPr>
              <a:t>We started the race earlier because we finished explaining everything and participants were eager to begin</a:t>
            </a:r>
          </a:p>
          <a:p>
            <a:pPr indent="-336550" lvl="3" marL="1828800" rtl="0">
              <a:spcBef>
                <a:spcPts val="0"/>
              </a:spcBef>
              <a:buClr>
                <a:srgbClr val="434343"/>
              </a:buClr>
              <a:buSzPct val="100000"/>
              <a:buFont typeface="Arial"/>
              <a:buChar char="●"/>
            </a:pPr>
            <a:r>
              <a:rPr lang="en-GB" sz="1700">
                <a:latin typeface="Calibri"/>
                <a:ea typeface="Calibri"/>
                <a:cs typeface="Calibri"/>
                <a:sym typeface="Calibri"/>
              </a:rPr>
              <a:t>Result: Poor Randy was not notified and was not ready to go with them.</a:t>
            </a:r>
          </a:p>
          <a:p>
            <a:pPr indent="-336550" lvl="2" marL="1371600" rtl="0">
              <a:spcBef>
                <a:spcPts val="0"/>
              </a:spcBef>
              <a:buClr>
                <a:srgbClr val="434343"/>
              </a:buClr>
              <a:buSzPct val="100000"/>
              <a:buFont typeface="Wingdings"/>
              <a:buChar char="§"/>
            </a:pPr>
            <a:r>
              <a:rPr lang="en-GB" sz="1700">
                <a:latin typeface="Calibri"/>
                <a:ea typeface="Calibri"/>
                <a:cs typeface="Calibri"/>
                <a:sym typeface="Calibri"/>
              </a:rPr>
              <a:t>First placed team returned quicker than we anticipated so we had not set out the refreshments yet</a:t>
            </a:r>
          </a:p>
          <a:p>
            <a:pPr indent="-336550" lvl="3" marL="1828800" rtl="0">
              <a:spcBef>
                <a:spcPts val="0"/>
              </a:spcBef>
              <a:buClr>
                <a:srgbClr val="434343"/>
              </a:buClr>
              <a:buSzPct val="100000"/>
              <a:buFont typeface="Arial"/>
              <a:buChar char="●"/>
            </a:pPr>
            <a:r>
              <a:rPr lang="en-GB" sz="1700">
                <a:latin typeface="Calibri"/>
                <a:ea typeface="Calibri"/>
                <a:cs typeface="Calibri"/>
                <a:sym typeface="Calibri"/>
              </a:rPr>
              <a:t>Result: We set out the refreshments as people came in instead of having them all out before the teams came in. This wasn’t too much of a problem either, for putting out the food did not take long.</a:t>
            </a:r>
          </a:p>
          <a:p>
            <a:pPr indent="-336550" lvl="2" marL="1371600" rtl="0">
              <a:spcBef>
                <a:spcPts val="0"/>
              </a:spcBef>
              <a:buClr>
                <a:srgbClr val="434343"/>
              </a:buClr>
              <a:buSzPct val="100000"/>
              <a:buFont typeface="Wingdings"/>
              <a:buChar char="§"/>
            </a:pPr>
            <a:r>
              <a:rPr lang="en-GB" sz="1700">
                <a:latin typeface="Calibri"/>
                <a:ea typeface="Calibri"/>
                <a:cs typeface="Calibri"/>
                <a:sym typeface="Calibri"/>
              </a:rPr>
              <a:t>All teams finished quicker than expected, but this was good!</a:t>
            </a:r>
          </a:p>
          <a:p>
            <a:pPr indent="-336550" lvl="3" marL="1828800">
              <a:spcBef>
                <a:spcPts val="0"/>
              </a:spcBef>
              <a:buClr>
                <a:srgbClr val="434343"/>
              </a:buClr>
              <a:buSzPct val="100000"/>
              <a:buFont typeface="Arial"/>
              <a:buChar char="●"/>
            </a:pPr>
            <a:r>
              <a:rPr lang="en-GB" sz="1700">
                <a:latin typeface="Calibri"/>
                <a:ea typeface="Calibri"/>
                <a:cs typeface="Calibri"/>
                <a:sym typeface="Calibri"/>
              </a:rPr>
              <a:t>Result: More time for volunteers to record their hours and for us to clean up!</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t>Project Evaluation - Process</a:t>
            </a:r>
          </a:p>
        </p:txBody>
      </p:sp>
      <p:sp>
        <p:nvSpPr>
          <p:cNvPr id="102" name="Shape 10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marR="0" rtl="0" algn="l">
              <a:lnSpc>
                <a:spcPct val="100000"/>
              </a:lnSpc>
              <a:spcBef>
                <a:spcPts val="600"/>
              </a:spcBef>
              <a:spcAft>
                <a:spcPts val="0"/>
              </a:spcAft>
              <a:buClr>
                <a:schemeClr val="dk1"/>
              </a:buClr>
              <a:buSzPct val="100000"/>
              <a:buFont typeface="Arial"/>
              <a:buChar char="●"/>
            </a:pPr>
            <a:r>
              <a:rPr lang="en-GB" sz="2400"/>
              <a:t>Reached intended target population</a:t>
            </a:r>
          </a:p>
          <a:p>
            <a:pPr indent="-381000" lvl="1" marL="914400" marR="0" rtl="0" algn="l">
              <a:lnSpc>
                <a:spcPct val="100000"/>
              </a:lnSpc>
              <a:spcBef>
                <a:spcPts val="600"/>
              </a:spcBef>
              <a:spcAft>
                <a:spcPts val="0"/>
              </a:spcAft>
              <a:buClr>
                <a:srgbClr val="434343"/>
              </a:buClr>
              <a:buSzPct val="80000"/>
              <a:buFont typeface="Courier New"/>
              <a:buChar char="o"/>
            </a:pPr>
            <a:r>
              <a:rPr lang="en-GB"/>
              <a:t>New and current youth volunteers for CCNH</a:t>
            </a:r>
          </a:p>
          <a:p>
            <a:pPr indent="-381000" lvl="1" marL="914400" marR="0" rtl="0" algn="l">
              <a:lnSpc>
                <a:spcPct val="100000"/>
              </a:lnSpc>
              <a:spcBef>
                <a:spcPts val="600"/>
              </a:spcBef>
              <a:spcAft>
                <a:spcPts val="0"/>
              </a:spcAft>
              <a:buClr>
                <a:srgbClr val="434343"/>
              </a:buClr>
              <a:buSzPct val="80000"/>
              <a:buFont typeface="Courier New"/>
              <a:buChar char="o"/>
            </a:pPr>
            <a:r>
              <a:rPr lang="en-GB"/>
              <a:t>Youth from our neighbourhood and school</a:t>
            </a:r>
          </a:p>
          <a:p>
            <a:pPr indent="-381000" lvl="1" marL="914400" marR="0" rtl="0" algn="l">
              <a:lnSpc>
                <a:spcPct val="100000"/>
              </a:lnSpc>
              <a:spcBef>
                <a:spcPts val="600"/>
              </a:spcBef>
              <a:spcAft>
                <a:spcPts val="0"/>
              </a:spcAft>
              <a:buClr>
                <a:srgbClr val="434343"/>
              </a:buClr>
              <a:buSzPct val="80000"/>
              <a:buFont typeface="Courier New"/>
              <a:buChar char="o"/>
            </a:pPr>
            <a:r>
              <a:rPr lang="en-GB"/>
              <a:t>Even reached youth from different neighbourhoods and schools</a:t>
            </a:r>
          </a:p>
          <a:p>
            <a:pPr indent="-381000" lvl="1" marL="914400" marR="0" rtl="0" algn="l">
              <a:lnSpc>
                <a:spcPct val="100000"/>
              </a:lnSpc>
              <a:spcBef>
                <a:spcPts val="600"/>
              </a:spcBef>
              <a:spcAft>
                <a:spcPts val="0"/>
              </a:spcAft>
              <a:buClr>
                <a:srgbClr val="434343"/>
              </a:buClr>
              <a:buSzPct val="80000"/>
              <a:buFont typeface="Courier New"/>
              <a:buChar char="o"/>
            </a:pPr>
            <a:r>
              <a:rPr lang="en-GB"/>
              <a:t>Some of our friends who did not enjoy events like these participated and tried new things in the process!</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t>Project Evaluation - Process</a:t>
            </a:r>
          </a:p>
        </p:txBody>
      </p:sp>
      <p:sp>
        <p:nvSpPr>
          <p:cNvPr id="108" name="Shape 108"/>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marR="0" rtl="0" algn="l">
              <a:lnSpc>
                <a:spcPct val="100000"/>
              </a:lnSpc>
              <a:spcBef>
                <a:spcPts val="600"/>
              </a:spcBef>
              <a:spcAft>
                <a:spcPts val="0"/>
              </a:spcAft>
              <a:buClr>
                <a:srgbClr val="434343"/>
              </a:buClr>
              <a:buSzPct val="100000"/>
              <a:buFont typeface="Arial"/>
              <a:buChar char="●"/>
            </a:pPr>
            <a:r>
              <a:rPr lang="en-GB" sz="2400"/>
              <a:t>Participants were satisfied</a:t>
            </a:r>
          </a:p>
          <a:p>
            <a:pPr indent="-381000" lvl="1" marL="914400" marR="0" rtl="0" algn="l">
              <a:lnSpc>
                <a:spcPct val="100000"/>
              </a:lnSpc>
              <a:spcBef>
                <a:spcPts val="600"/>
              </a:spcBef>
              <a:spcAft>
                <a:spcPts val="0"/>
              </a:spcAft>
              <a:buClr>
                <a:srgbClr val="434343"/>
              </a:buClr>
              <a:buSzPct val="80000"/>
              <a:buFont typeface="Courier New"/>
              <a:buChar char="o"/>
            </a:pPr>
            <a:r>
              <a:rPr lang="en-GB"/>
              <a:t>Had a lot of fun</a:t>
            </a:r>
          </a:p>
          <a:p>
            <a:pPr indent="-381000" lvl="1" marL="914400" marR="0" rtl="0" algn="l">
              <a:lnSpc>
                <a:spcPct val="100000"/>
              </a:lnSpc>
              <a:spcBef>
                <a:spcPts val="600"/>
              </a:spcBef>
              <a:spcAft>
                <a:spcPts val="0"/>
              </a:spcAft>
              <a:buClr>
                <a:srgbClr val="434343"/>
              </a:buClr>
              <a:buSzPct val="80000"/>
              <a:buFont typeface="Courier New"/>
              <a:buChar char="o"/>
            </a:pPr>
            <a:r>
              <a:rPr lang="en-GB"/>
              <a:t>Learned the importance of teamwork</a:t>
            </a:r>
          </a:p>
          <a:p>
            <a:pPr indent="-381000" lvl="1" marL="914400" marR="0" rtl="0" algn="l">
              <a:lnSpc>
                <a:spcPct val="100000"/>
              </a:lnSpc>
              <a:spcBef>
                <a:spcPts val="600"/>
              </a:spcBef>
              <a:spcAft>
                <a:spcPts val="0"/>
              </a:spcAft>
              <a:buClr>
                <a:srgbClr val="434343"/>
              </a:buClr>
              <a:buSzPct val="80000"/>
              <a:buFont typeface="Courier New"/>
              <a:buChar char="o"/>
            </a:pPr>
            <a:r>
              <a:rPr lang="en-GB"/>
              <a:t>Wanted to do the race again</a:t>
            </a:r>
          </a:p>
          <a:p>
            <a:pPr indent="-381000" lvl="0" marL="457200" marR="0" rtl="0" algn="l">
              <a:lnSpc>
                <a:spcPct val="100000"/>
              </a:lnSpc>
              <a:spcBef>
                <a:spcPts val="600"/>
              </a:spcBef>
              <a:spcAft>
                <a:spcPts val="0"/>
              </a:spcAft>
              <a:buClr>
                <a:srgbClr val="434343"/>
              </a:buClr>
              <a:buSzPct val="100000"/>
              <a:buFont typeface="Arial"/>
              <a:buChar char="●"/>
            </a:pPr>
            <a:r>
              <a:rPr lang="en-GB" sz="2400"/>
              <a:t>Volunteers were enthusiastic about their stations and had a great time running the challenges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t>Project Evaluation - Process</a:t>
            </a:r>
          </a:p>
        </p:txBody>
      </p:sp>
      <p:sp>
        <p:nvSpPr>
          <p:cNvPr id="114" name="Shape 114"/>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marR="0" rtl="0" algn="l">
              <a:lnSpc>
                <a:spcPct val="100000"/>
              </a:lnSpc>
              <a:spcBef>
                <a:spcPts val="600"/>
              </a:spcBef>
              <a:spcAft>
                <a:spcPts val="0"/>
              </a:spcAft>
              <a:buClr>
                <a:schemeClr val="dk1"/>
              </a:buClr>
              <a:buSzPct val="100000"/>
              <a:buFont typeface="Arial"/>
              <a:buChar char="●"/>
            </a:pPr>
            <a:r>
              <a:rPr lang="en-GB" sz="1800"/>
              <a:t>Modifications</a:t>
            </a:r>
          </a:p>
          <a:p>
            <a:pPr indent="-342900" lvl="1" marL="914400" marR="0" rtl="0" algn="l">
              <a:lnSpc>
                <a:spcPct val="100000"/>
              </a:lnSpc>
              <a:spcBef>
                <a:spcPts val="600"/>
              </a:spcBef>
              <a:spcAft>
                <a:spcPts val="0"/>
              </a:spcAft>
              <a:buClr>
                <a:srgbClr val="434343"/>
              </a:buClr>
              <a:buSzPct val="100000"/>
              <a:buFont typeface="Courier New"/>
              <a:buChar char="o"/>
            </a:pPr>
            <a:r>
              <a:rPr lang="en-GB" sz="1800"/>
              <a:t>Promote in areas with lots of youth (eg. summer school, Facebook grade group, community centres)</a:t>
            </a:r>
          </a:p>
          <a:p>
            <a:pPr indent="-342900" lvl="1" marL="914400" marR="0" rtl="0" algn="l">
              <a:lnSpc>
                <a:spcPct val="100000"/>
              </a:lnSpc>
              <a:spcBef>
                <a:spcPts val="600"/>
              </a:spcBef>
              <a:spcAft>
                <a:spcPts val="0"/>
              </a:spcAft>
              <a:buClr>
                <a:srgbClr val="434343"/>
              </a:buClr>
              <a:buSzPct val="100000"/>
              <a:buFont typeface="Courier New"/>
              <a:buChar char="o"/>
            </a:pPr>
            <a:r>
              <a:rPr lang="en-GB" sz="1800"/>
              <a:t>Set sign-up deadline so that we aren’t scrambling to adjust the materials to fit the number of participants last minute</a:t>
            </a:r>
          </a:p>
          <a:p>
            <a:pPr indent="-342900" lvl="1" marL="914400" marR="0" rtl="0" algn="l">
              <a:lnSpc>
                <a:spcPct val="100000"/>
              </a:lnSpc>
              <a:spcBef>
                <a:spcPts val="600"/>
              </a:spcBef>
              <a:spcAft>
                <a:spcPts val="0"/>
              </a:spcAft>
              <a:buClr>
                <a:srgbClr val="434343"/>
              </a:buClr>
              <a:buSzPct val="100000"/>
              <a:buFont typeface="Courier New"/>
              <a:buChar char="o"/>
            </a:pPr>
            <a:r>
              <a:rPr lang="en-GB" sz="1800"/>
              <a:t>Gather supplies earlier</a:t>
            </a:r>
          </a:p>
          <a:p>
            <a:pPr indent="-342900" lvl="1" marL="914400" marR="0" rtl="0" algn="l">
              <a:lnSpc>
                <a:spcPct val="100000"/>
              </a:lnSpc>
              <a:spcBef>
                <a:spcPts val="600"/>
              </a:spcBef>
              <a:spcAft>
                <a:spcPts val="0"/>
              </a:spcAft>
              <a:buClr>
                <a:srgbClr val="434343"/>
              </a:buClr>
              <a:buSzPct val="100000"/>
              <a:buFont typeface="Courier New"/>
              <a:buChar char="o"/>
            </a:pPr>
            <a:r>
              <a:rPr lang="en-GB" sz="1800"/>
              <a:t>Make more difficult challenges so the race would a little take longer and participants can have a more enriching experience</a:t>
            </a:r>
          </a:p>
          <a:p>
            <a:pPr indent="-342900" lvl="1" marL="914400" marR="0" rtl="0" algn="l">
              <a:lnSpc>
                <a:spcPct val="100000"/>
              </a:lnSpc>
              <a:spcBef>
                <a:spcPts val="600"/>
              </a:spcBef>
              <a:spcAft>
                <a:spcPts val="0"/>
              </a:spcAft>
              <a:buClr>
                <a:srgbClr val="434343"/>
              </a:buClr>
              <a:buSzPct val="100000"/>
              <a:buFont typeface="Courier New"/>
              <a:buChar char="o"/>
            </a:pPr>
            <a:r>
              <a:rPr lang="en-GB" sz="1800"/>
              <a:t>Have extra supplies at each station in case something happens (eg. scissors getting stuck)</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t>Outcomes: Change in Participants</a:t>
            </a:r>
          </a:p>
        </p:txBody>
      </p:sp>
      <p:sp>
        <p:nvSpPr>
          <p:cNvPr id="120" name="Shape 120"/>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rgbClr val="434343"/>
              </a:buClr>
              <a:buSzPct val="100000"/>
              <a:buFont typeface="Arial"/>
              <a:buChar char="●"/>
            </a:pPr>
            <a:r>
              <a:rPr lang="en-GB"/>
              <a:t>Understood that learning about leadership and teamwork can be fun and that these skills can be obtained, improved on, and applied to a variety of situations in the future</a:t>
            </a:r>
          </a:p>
          <a:p>
            <a:pPr indent="-419100" lvl="0" marL="457200" rtl="0">
              <a:spcBef>
                <a:spcPts val="0"/>
              </a:spcBef>
              <a:buClr>
                <a:srgbClr val="434343"/>
              </a:buClr>
              <a:buSzPct val="100000"/>
              <a:buFont typeface="Arial"/>
              <a:buChar char="●"/>
            </a:pPr>
            <a:r>
              <a:rPr lang="en-GB"/>
              <a:t>Understood that there are more ways to learn other than in school and from a textbook</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t>Outcomes: Effects on CCNH</a:t>
            </a:r>
          </a:p>
        </p:txBody>
      </p:sp>
      <p:sp>
        <p:nvSpPr>
          <p:cNvPr id="126" name="Shape 126"/>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rgbClr val="434343"/>
              </a:buClr>
              <a:buSzPct val="100000"/>
              <a:buFont typeface="Arial"/>
              <a:buChar char="●"/>
            </a:pPr>
            <a:r>
              <a:rPr lang="en-GB"/>
              <a:t>Strengthened youth involvement</a:t>
            </a:r>
          </a:p>
          <a:p>
            <a:pPr indent="-419100" lvl="1" marL="914400" rtl="0">
              <a:spcBef>
                <a:spcPts val="0"/>
              </a:spcBef>
              <a:buClr>
                <a:srgbClr val="434343"/>
              </a:buClr>
              <a:buSzPct val="100000"/>
              <a:buFont typeface="Courier New"/>
              <a:buChar char="o"/>
            </a:pPr>
            <a:r>
              <a:rPr lang="en-GB" sz="3000"/>
              <a:t>New volunteers</a:t>
            </a:r>
          </a:p>
          <a:p>
            <a:pPr indent="-419100" lvl="1" marL="914400" rtl="0">
              <a:spcBef>
                <a:spcPts val="0"/>
              </a:spcBef>
              <a:buClr>
                <a:srgbClr val="434343"/>
              </a:buClr>
              <a:buSzPct val="100000"/>
              <a:buFont typeface="Courier New"/>
              <a:buChar char="o"/>
            </a:pPr>
            <a:r>
              <a:rPr lang="en-GB" sz="3000"/>
              <a:t>More youth now know about CCNH</a:t>
            </a:r>
          </a:p>
          <a:p>
            <a:pPr indent="-419100" lvl="2" marL="1371600" rtl="0">
              <a:spcBef>
                <a:spcPts val="0"/>
              </a:spcBef>
              <a:buClr>
                <a:srgbClr val="434343"/>
              </a:buClr>
              <a:buSzPct val="100000"/>
              <a:buFont typeface="Wingdings"/>
              <a:buChar char="§"/>
            </a:pPr>
            <a:r>
              <a:rPr lang="en-GB" sz="3000"/>
              <a:t>Spread the word to their friends about this event and Cedar Cottage</a:t>
            </a:r>
          </a:p>
          <a:p>
            <a:pPr indent="-419100" lvl="2" marL="1371600" rtl="0">
              <a:spcBef>
                <a:spcPts val="0"/>
              </a:spcBef>
              <a:buClr>
                <a:srgbClr val="434343"/>
              </a:buClr>
              <a:buSzPct val="100000"/>
              <a:buFont typeface="Wingdings"/>
              <a:buChar char="§"/>
            </a:pPr>
            <a:r>
              <a:rPr lang="en-GB" sz="3000"/>
              <a:t>More likely to be involved with CCNH in the future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Outcomes: Needs and Objectives</a:t>
            </a:r>
          </a:p>
        </p:txBody>
      </p:sp>
      <p:sp>
        <p:nvSpPr>
          <p:cNvPr id="132" name="Shape 132"/>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rgbClr val="434343"/>
              </a:buClr>
              <a:buSzPct val="100000"/>
              <a:buFont typeface="Arial"/>
              <a:buChar char="●"/>
            </a:pPr>
            <a:r>
              <a:rPr lang="en-GB"/>
              <a:t>Expected that the objectives will be met</a:t>
            </a:r>
          </a:p>
          <a:p>
            <a:pPr indent="-419100" lvl="0" marL="457200" rtl="0">
              <a:spcBef>
                <a:spcPts val="0"/>
              </a:spcBef>
              <a:buClr>
                <a:srgbClr val="434343"/>
              </a:buClr>
              <a:buSzPct val="100000"/>
              <a:buFont typeface="Arial"/>
              <a:buChar char="●"/>
            </a:pPr>
            <a:r>
              <a:rPr lang="en-GB"/>
              <a:t>Objectives were met</a:t>
            </a:r>
          </a:p>
          <a:p>
            <a:pPr indent="-419100" lvl="0" marL="457200" rtl="0">
              <a:spcBef>
                <a:spcPts val="0"/>
              </a:spcBef>
              <a:buClr>
                <a:srgbClr val="434343"/>
              </a:buClr>
              <a:buSzPct val="100000"/>
              <a:buFont typeface="Arial"/>
              <a:buChar char="●"/>
            </a:pPr>
            <a:r>
              <a:rPr lang="en-GB"/>
              <a:t>Teams cooperated with each other</a:t>
            </a:r>
          </a:p>
          <a:p>
            <a:pPr indent="-419100" lvl="0" marL="457200" rtl="0">
              <a:spcBef>
                <a:spcPts val="0"/>
              </a:spcBef>
              <a:buClr>
                <a:srgbClr val="434343"/>
              </a:buClr>
              <a:buSzPct val="100000"/>
              <a:buFont typeface="Arial"/>
              <a:buChar char="●"/>
            </a:pPr>
            <a:r>
              <a:rPr lang="en-GB"/>
              <a:t>Participants used communication, leadership, creativity, and applied problem solving skills in order to finish the race</a:t>
            </a:r>
          </a:p>
          <a:p>
            <a:pPr indent="-419100" lvl="0" marL="457200" rtl="0">
              <a:spcBef>
                <a:spcPts val="0"/>
              </a:spcBef>
              <a:buClr>
                <a:srgbClr val="434343"/>
              </a:buClr>
              <a:buSzPct val="100000"/>
              <a:buFont typeface="Arial"/>
              <a:buChar char="●"/>
            </a:pPr>
            <a:r>
              <a:rPr lang="en-GB"/>
              <a:t>Participants had a fun and unique experience exploring the neighbourhood</a:t>
            </a:r>
          </a:p>
          <a:p>
            <a:pPr lvl="0" rtl="0">
              <a:spcBef>
                <a:spcPts val="0"/>
              </a:spcBef>
              <a:buNone/>
            </a:pPr>
            <a:r>
              <a:t/>
            </a: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solidFill>
                  <a:srgbClr val="FC6262"/>
                </a:solidFill>
                <a:latin typeface="Calibri"/>
                <a:ea typeface="Calibri"/>
                <a:cs typeface="Calibri"/>
                <a:sym typeface="Calibri"/>
              </a:rPr>
              <a:t>Outcomes: Impact</a:t>
            </a:r>
          </a:p>
        </p:txBody>
      </p:sp>
      <p:sp>
        <p:nvSpPr>
          <p:cNvPr id="138" name="Shape 138"/>
          <p:cNvSpPr txBox="1"/>
          <p:nvPr>
            <p:ph idx="1" type="body"/>
          </p:nvPr>
        </p:nvSpPr>
        <p:spPr>
          <a:xfrm>
            <a:off x="457200" y="1200150"/>
            <a:ext cx="3994500" cy="3725699"/>
          </a:xfrm>
          <a:prstGeom prst="rect">
            <a:avLst/>
          </a:prstGeom>
        </p:spPr>
        <p:txBody>
          <a:bodyPr anchorCtr="0" anchor="t" bIns="91425" lIns="91425" rIns="91425" tIns="91425">
            <a:noAutofit/>
          </a:bodyPr>
          <a:lstStyle/>
          <a:p>
            <a:pPr lvl="0" rtl="0">
              <a:spcBef>
                <a:spcPts val="0"/>
              </a:spcBef>
              <a:buNone/>
            </a:pPr>
            <a:r>
              <a:rPr lang="en-GB" sz="2400">
                <a:solidFill>
                  <a:srgbClr val="434343"/>
                </a:solidFill>
                <a:latin typeface="Calibri"/>
                <a:ea typeface="Calibri"/>
                <a:cs typeface="Calibri"/>
                <a:sym typeface="Calibri"/>
              </a:rPr>
              <a:t>Short-term</a:t>
            </a:r>
          </a:p>
          <a:p>
            <a:pPr indent="-381000" lvl="0" marL="457200" rtl="0">
              <a:spcBef>
                <a:spcPts val="0"/>
              </a:spcBef>
              <a:buClr>
                <a:srgbClr val="434343"/>
              </a:buClr>
              <a:buSzPct val="100000"/>
              <a:buFont typeface="Arial"/>
              <a:buChar char="●"/>
            </a:pPr>
            <a:r>
              <a:rPr lang="en-GB" sz="2400">
                <a:solidFill>
                  <a:srgbClr val="434343"/>
                </a:solidFill>
                <a:latin typeface="Calibri"/>
                <a:ea typeface="Calibri"/>
                <a:cs typeface="Calibri"/>
                <a:sym typeface="Calibri"/>
              </a:rPr>
              <a:t>People had a great day!</a:t>
            </a:r>
          </a:p>
          <a:p>
            <a:pPr lvl="0" rtl="0">
              <a:spcBef>
                <a:spcPts val="0"/>
              </a:spcBef>
              <a:buNone/>
            </a:pPr>
            <a:r>
              <a:t/>
            </a:r>
            <a:endParaRPr sz="2400">
              <a:solidFill>
                <a:srgbClr val="434343"/>
              </a:solidFill>
              <a:latin typeface="Calibri"/>
              <a:ea typeface="Calibri"/>
              <a:cs typeface="Calibri"/>
              <a:sym typeface="Calibri"/>
            </a:endParaRPr>
          </a:p>
        </p:txBody>
      </p:sp>
      <p:sp>
        <p:nvSpPr>
          <p:cNvPr id="139" name="Shape 139"/>
          <p:cNvSpPr txBox="1"/>
          <p:nvPr>
            <p:ph idx="2" type="body"/>
          </p:nvPr>
        </p:nvSpPr>
        <p:spPr>
          <a:xfrm>
            <a:off x="4692273" y="1200150"/>
            <a:ext cx="3994500" cy="3725699"/>
          </a:xfrm>
          <a:prstGeom prst="rect">
            <a:avLst/>
          </a:prstGeom>
        </p:spPr>
        <p:txBody>
          <a:bodyPr anchorCtr="0" anchor="t" bIns="91425" lIns="91425" rIns="91425" tIns="91425">
            <a:noAutofit/>
          </a:bodyPr>
          <a:lstStyle/>
          <a:p>
            <a:pPr rtl="0">
              <a:spcBef>
                <a:spcPts val="0"/>
              </a:spcBef>
              <a:buNone/>
            </a:pPr>
            <a:r>
              <a:rPr lang="en-GB" sz="2400">
                <a:solidFill>
                  <a:srgbClr val="434343"/>
                </a:solidFill>
                <a:latin typeface="Calibri"/>
                <a:ea typeface="Calibri"/>
                <a:cs typeface="Calibri"/>
                <a:sym typeface="Calibri"/>
              </a:rPr>
              <a:t>Long-term</a:t>
            </a:r>
          </a:p>
          <a:p>
            <a:pPr indent="-381000" lvl="0" marL="457200" rtl="0">
              <a:spcBef>
                <a:spcPts val="0"/>
              </a:spcBef>
              <a:buClr>
                <a:srgbClr val="434343"/>
              </a:buClr>
              <a:buSzPct val="100000"/>
              <a:buFont typeface="Arial"/>
              <a:buChar char="●"/>
            </a:pPr>
            <a:r>
              <a:rPr lang="en-GB" sz="2400">
                <a:solidFill>
                  <a:srgbClr val="434343"/>
                </a:solidFill>
                <a:latin typeface="Calibri"/>
                <a:ea typeface="Calibri"/>
                <a:cs typeface="Calibri"/>
                <a:sym typeface="Calibri"/>
              </a:rPr>
              <a:t>New volunteers for CCNH = increased community involvement</a:t>
            </a:r>
          </a:p>
          <a:p>
            <a:pPr indent="-381000" lvl="0" marL="457200" rtl="0">
              <a:spcBef>
                <a:spcPts val="0"/>
              </a:spcBef>
              <a:buClr>
                <a:srgbClr val="434343"/>
              </a:buClr>
              <a:buSzPct val="100000"/>
              <a:buFont typeface="Arial"/>
              <a:buChar char="●"/>
            </a:pPr>
            <a:r>
              <a:rPr lang="en-GB" sz="2400">
                <a:solidFill>
                  <a:srgbClr val="434343"/>
                </a:solidFill>
                <a:latin typeface="Calibri"/>
                <a:ea typeface="Calibri"/>
                <a:cs typeface="Calibri"/>
                <a:sym typeface="Calibri"/>
              </a:rPr>
              <a:t>Increased appreciation for teamwork</a:t>
            </a:r>
          </a:p>
          <a:p>
            <a:pPr indent="-381000" lvl="0" marL="457200">
              <a:spcBef>
                <a:spcPts val="0"/>
              </a:spcBef>
              <a:buClr>
                <a:srgbClr val="434343"/>
              </a:buClr>
              <a:buSzPct val="100000"/>
              <a:buFont typeface="Arial"/>
              <a:buChar char="●"/>
            </a:pPr>
            <a:r>
              <a:rPr lang="en-GB" sz="2400">
                <a:solidFill>
                  <a:srgbClr val="434343"/>
                </a:solidFill>
                <a:latin typeface="Calibri"/>
                <a:ea typeface="Calibri"/>
                <a:cs typeface="Calibri"/>
                <a:sym typeface="Calibri"/>
              </a:rPr>
              <a:t>Participants and volunteers improve on valuable skills for life</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Project Promotion</a:t>
            </a:r>
          </a:p>
        </p:txBody>
      </p:sp>
      <p:sp>
        <p:nvSpPr>
          <p:cNvPr id="145" name="Shape 14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480"/>
              </a:spcBef>
              <a:buClr>
                <a:srgbClr val="434343"/>
              </a:buClr>
              <a:buSzPct val="100000"/>
              <a:buFont typeface="Arial"/>
              <a:buChar char="●"/>
            </a:pPr>
            <a:r>
              <a:rPr lang="en-GB" sz="2400"/>
              <a:t>Changes to make</a:t>
            </a:r>
          </a:p>
          <a:p>
            <a:pPr indent="-381000" lvl="1" marL="914400" rtl="0">
              <a:spcBef>
                <a:spcPts val="480"/>
              </a:spcBef>
              <a:buClr>
                <a:srgbClr val="434343"/>
              </a:buClr>
              <a:buSzPct val="80000"/>
              <a:buFont typeface="Courier New"/>
              <a:buChar char="o"/>
            </a:pPr>
            <a:r>
              <a:rPr lang="en-GB"/>
              <a:t>Promote the event once we have the date and time</a:t>
            </a:r>
          </a:p>
          <a:p>
            <a:pPr indent="-381000" lvl="1" marL="914400" rtl="0">
              <a:spcBef>
                <a:spcPts val="480"/>
              </a:spcBef>
              <a:buClr>
                <a:srgbClr val="434343"/>
              </a:buClr>
              <a:buSzPct val="80000"/>
              <a:buFont typeface="Courier New"/>
              <a:buChar char="o"/>
            </a:pPr>
            <a:r>
              <a:rPr lang="en-GB"/>
              <a:t>Use posters more effectively, and place them in more strategic locations	</a:t>
            </a:r>
          </a:p>
          <a:p>
            <a:pPr indent="-381000" lvl="2" marL="1371600" rtl="0">
              <a:spcBef>
                <a:spcPts val="480"/>
              </a:spcBef>
              <a:buClr>
                <a:srgbClr val="434343"/>
              </a:buClr>
              <a:buSzPct val="80000"/>
              <a:buFont typeface="Wingdings"/>
              <a:buChar char="§"/>
            </a:pPr>
            <a:r>
              <a:rPr lang="en-GB"/>
              <a:t>We put up posters at Trout Lake Community Centre and Kensington Library, however, it was through word of mouth that got us all the volunteers and participants</a:t>
            </a:r>
          </a:p>
          <a:p>
            <a:pPr indent="-381000" lvl="1" marL="914400" rtl="0">
              <a:spcBef>
                <a:spcPts val="480"/>
              </a:spcBef>
              <a:buClr>
                <a:srgbClr val="434343"/>
              </a:buClr>
              <a:buSzPct val="80000"/>
              <a:buFont typeface="Courier New"/>
              <a:buChar char="o"/>
            </a:pPr>
            <a:r>
              <a:rPr lang="en-GB"/>
              <a:t>Incorporate other forms of promotion, such as social media</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Project Completion</a:t>
            </a:r>
          </a:p>
        </p:txBody>
      </p:sp>
      <p:sp>
        <p:nvSpPr>
          <p:cNvPr id="151" name="Shape 15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480"/>
              </a:spcBef>
              <a:buClr>
                <a:srgbClr val="434343"/>
              </a:buClr>
              <a:buSzPct val="100000"/>
              <a:buFont typeface="Arial"/>
              <a:buChar char="●"/>
            </a:pPr>
            <a:r>
              <a:rPr lang="en-GB" sz="1800"/>
              <a:t>Changes to make</a:t>
            </a:r>
          </a:p>
          <a:p>
            <a:pPr indent="-342900" lvl="1" marL="914400" rtl="0">
              <a:spcBef>
                <a:spcPts val="480"/>
              </a:spcBef>
              <a:buClr>
                <a:srgbClr val="434343"/>
              </a:buClr>
              <a:buSzPct val="100000"/>
              <a:buFont typeface="Courier New"/>
              <a:buChar char="o"/>
            </a:pPr>
            <a:r>
              <a:rPr lang="en-GB" sz="1800"/>
              <a:t>Complete tasks assigned for the week, don’t push them back because that leads to doing too many things in the last week and increased stress</a:t>
            </a:r>
          </a:p>
          <a:p>
            <a:pPr indent="-342900" lvl="1" marL="914400" rtl="0">
              <a:spcBef>
                <a:spcPts val="480"/>
              </a:spcBef>
              <a:buClr>
                <a:srgbClr val="434343"/>
              </a:buClr>
              <a:buSzPct val="100000"/>
              <a:buFont typeface="Courier New"/>
              <a:buChar char="o"/>
            </a:pPr>
            <a:r>
              <a:rPr lang="en-GB" sz="1800"/>
              <a:t>Clearer instructions for volunteers, as well as rules for challenges to ensure that the activities run the way we want them to</a:t>
            </a:r>
          </a:p>
          <a:p>
            <a:pPr indent="-342900" lvl="1" marL="914400" rtl="0">
              <a:spcBef>
                <a:spcPts val="480"/>
              </a:spcBef>
              <a:buClr>
                <a:srgbClr val="434343"/>
              </a:buClr>
              <a:buSzPct val="100000"/>
              <a:buFont typeface="Courier New"/>
              <a:buChar char="o"/>
            </a:pPr>
            <a:r>
              <a:rPr lang="en-GB" sz="1800"/>
              <a:t>Ask for permission before going ahead with something</a:t>
            </a:r>
          </a:p>
          <a:p>
            <a:pPr indent="-342900" lvl="2" marL="1371600" rtl="0">
              <a:spcBef>
                <a:spcPts val="0"/>
              </a:spcBef>
              <a:buClr>
                <a:srgbClr val="434343"/>
              </a:buClr>
              <a:buSzPct val="100000"/>
              <a:buFont typeface="Wingdings"/>
              <a:buChar char="§"/>
            </a:pPr>
            <a:r>
              <a:rPr lang="en-GB" sz="1800"/>
              <a:t>Stations: The librarian was fine with us using the library as a station, however the library is closed on Mondays so we had to come up with a new challenge</a:t>
            </a:r>
          </a:p>
          <a:p>
            <a:pPr indent="-342900" lvl="2" marL="1371600" rtl="0">
              <a:spcBef>
                <a:spcPts val="0"/>
              </a:spcBef>
              <a:buClr>
                <a:srgbClr val="434343"/>
              </a:buClr>
              <a:buSzPct val="100000"/>
              <a:buFont typeface="Wingdings"/>
              <a:buChar char="§"/>
            </a:pPr>
            <a:r>
              <a:rPr lang="en-GB" sz="1800"/>
              <a:t>Front Desk Sign-ups: We had already put on the posters that people could sign up at the CCNH front desk, however, we were actually unable to because the front desk is not responsible for any sign ups.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 name="Shape 36"/>
        <p:cNvGrpSpPr/>
        <p:nvPr/>
      </p:nvGrpSpPr>
      <p:grpSpPr>
        <a:xfrm>
          <a:off x="0" y="0"/>
          <a:ext cx="0" cy="0"/>
          <a:chOff x="0" y="0"/>
          <a:chExt cx="0" cy="0"/>
        </a:xfrm>
      </p:grpSpPr>
      <p:sp>
        <p:nvSpPr>
          <p:cNvPr id="37" name="Shape 3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solidFill>
                  <a:srgbClr val="FC6262"/>
                </a:solidFill>
                <a:latin typeface="Calibri"/>
                <a:ea typeface="Calibri"/>
                <a:cs typeface="Calibri"/>
                <a:sym typeface="Calibri"/>
              </a:rPr>
              <a:t>Objectives: Participants and Volunteers</a:t>
            </a:r>
          </a:p>
        </p:txBody>
      </p:sp>
      <p:sp>
        <p:nvSpPr>
          <p:cNvPr id="38" name="Shape 38"/>
          <p:cNvSpPr/>
          <p:nvPr/>
        </p:nvSpPr>
        <p:spPr>
          <a:xfrm>
            <a:off x="457200" y="1200150"/>
            <a:ext cx="2572200" cy="1686600"/>
          </a:xfrm>
          <a:prstGeom prst="rect">
            <a:avLst/>
          </a:prstGeom>
          <a:solidFill>
            <a:schemeClr val="lt2"/>
          </a:solidFill>
          <a:ln cap="flat" cmpd="sng" w="19050">
            <a:solidFill>
              <a:schemeClr val="lt2"/>
            </a:solidFill>
            <a:prstDash val="solid"/>
            <a:round/>
            <a:headEnd len="med" w="med" type="none"/>
            <a:tailEnd len="med" w="med" type="none"/>
          </a:ln>
        </p:spPr>
        <p:txBody>
          <a:bodyPr anchorCtr="0" anchor="ctr" bIns="91425" lIns="91425" rIns="91425" tIns="91425">
            <a:noAutofit/>
          </a:bodyPr>
          <a:lstStyle/>
          <a:p>
            <a:pPr algn="ctr">
              <a:spcBef>
                <a:spcPts val="0"/>
              </a:spcBef>
              <a:buNone/>
            </a:pPr>
            <a:r>
              <a:rPr lang="en-GB" sz="2200">
                <a:solidFill>
                  <a:srgbClr val="434343"/>
                </a:solidFill>
                <a:latin typeface="Calibri"/>
                <a:ea typeface="Calibri"/>
                <a:cs typeface="Calibri"/>
                <a:sym typeface="Calibri"/>
              </a:rPr>
              <a:t>Have fun in a safe environment</a:t>
            </a:r>
          </a:p>
        </p:txBody>
      </p:sp>
      <p:sp>
        <p:nvSpPr>
          <p:cNvPr id="39" name="Shape 39"/>
          <p:cNvSpPr/>
          <p:nvPr/>
        </p:nvSpPr>
        <p:spPr>
          <a:xfrm>
            <a:off x="457200" y="3097675"/>
            <a:ext cx="2572200" cy="1686600"/>
          </a:xfrm>
          <a:prstGeom prst="rect">
            <a:avLst/>
          </a:prstGeom>
          <a:solidFill>
            <a:schemeClr val="lt2"/>
          </a:solidFill>
          <a:ln cap="flat" cmpd="sng" w="19050">
            <a:solidFill>
              <a:schemeClr val="lt2"/>
            </a:solidFill>
            <a:prstDash val="solid"/>
            <a:round/>
            <a:headEnd len="med" w="med" type="none"/>
            <a:tailEnd len="med" w="med" type="none"/>
          </a:ln>
        </p:spPr>
        <p:txBody>
          <a:bodyPr anchorCtr="0" anchor="ctr" bIns="91425" lIns="91425" rIns="91425" tIns="91425">
            <a:noAutofit/>
          </a:bodyPr>
          <a:lstStyle/>
          <a:p>
            <a:pPr algn="ctr">
              <a:spcBef>
                <a:spcPts val="0"/>
              </a:spcBef>
              <a:buNone/>
            </a:pPr>
            <a:r>
              <a:rPr lang="en-GB" sz="2200">
                <a:solidFill>
                  <a:srgbClr val="434343"/>
                </a:solidFill>
                <a:latin typeface="Calibri"/>
                <a:ea typeface="Calibri"/>
                <a:cs typeface="Calibri"/>
                <a:sym typeface="Calibri"/>
              </a:rPr>
              <a:t>Cooperate + meet and build connections with new people</a:t>
            </a:r>
          </a:p>
        </p:txBody>
      </p:sp>
      <p:sp>
        <p:nvSpPr>
          <p:cNvPr id="40" name="Shape 40"/>
          <p:cNvSpPr/>
          <p:nvPr/>
        </p:nvSpPr>
        <p:spPr>
          <a:xfrm>
            <a:off x="3285900" y="1200150"/>
            <a:ext cx="2572200" cy="1686600"/>
          </a:xfrm>
          <a:prstGeom prst="rect">
            <a:avLst/>
          </a:prstGeom>
          <a:solidFill>
            <a:schemeClr val="lt2"/>
          </a:solidFill>
          <a:ln cap="flat" cmpd="sng" w="19050">
            <a:solidFill>
              <a:schemeClr val="lt2"/>
            </a:solidFill>
            <a:prstDash val="solid"/>
            <a:round/>
            <a:headEnd len="med" w="med" type="none"/>
            <a:tailEnd len="med" w="med" type="none"/>
          </a:ln>
        </p:spPr>
        <p:txBody>
          <a:bodyPr anchorCtr="0" anchor="ctr" bIns="91425" lIns="91425" rIns="91425" tIns="91425">
            <a:noAutofit/>
          </a:bodyPr>
          <a:lstStyle/>
          <a:p>
            <a:pPr rtl="0">
              <a:spcBef>
                <a:spcPts val="0"/>
              </a:spcBef>
              <a:buNone/>
            </a:pPr>
            <a:r>
              <a:rPr lang="en-GB" sz="2200">
                <a:solidFill>
                  <a:srgbClr val="434343"/>
                </a:solidFill>
                <a:latin typeface="Calibri"/>
                <a:ea typeface="Calibri"/>
                <a:cs typeface="Calibri"/>
                <a:sym typeface="Calibri"/>
              </a:rPr>
              <a:t>Demonstrate:</a:t>
            </a:r>
          </a:p>
          <a:p>
            <a:pPr indent="-368300" lvl="0" marL="457200" rtl="0">
              <a:spcBef>
                <a:spcPts val="0"/>
              </a:spcBef>
              <a:buClr>
                <a:srgbClr val="434343"/>
              </a:buClr>
              <a:buSzPct val="100000"/>
              <a:buFont typeface="Calibri"/>
              <a:buChar char="●"/>
            </a:pPr>
            <a:r>
              <a:rPr lang="en-GB" sz="2200">
                <a:solidFill>
                  <a:srgbClr val="434343"/>
                </a:solidFill>
                <a:latin typeface="Calibri"/>
                <a:ea typeface="Calibri"/>
                <a:cs typeface="Calibri"/>
                <a:sym typeface="Calibri"/>
              </a:rPr>
              <a:t>Creativity</a:t>
            </a:r>
          </a:p>
          <a:p>
            <a:pPr indent="-368300" lvl="0" marL="457200" rtl="0">
              <a:spcBef>
                <a:spcPts val="0"/>
              </a:spcBef>
              <a:buClr>
                <a:srgbClr val="434343"/>
              </a:buClr>
              <a:buSzPct val="100000"/>
              <a:buFont typeface="Calibri"/>
              <a:buChar char="●"/>
            </a:pPr>
            <a:r>
              <a:rPr lang="en-GB" sz="2200">
                <a:solidFill>
                  <a:srgbClr val="434343"/>
                </a:solidFill>
                <a:latin typeface="Calibri"/>
                <a:ea typeface="Calibri"/>
                <a:cs typeface="Calibri"/>
                <a:sym typeface="Calibri"/>
              </a:rPr>
              <a:t>Leadership</a:t>
            </a:r>
          </a:p>
          <a:p>
            <a:pPr indent="-368300" lvl="0" marL="457200" rtl="0">
              <a:spcBef>
                <a:spcPts val="0"/>
              </a:spcBef>
              <a:buClr>
                <a:srgbClr val="434343"/>
              </a:buClr>
              <a:buSzPct val="100000"/>
              <a:buFont typeface="Calibri"/>
              <a:buChar char="●"/>
            </a:pPr>
            <a:r>
              <a:rPr lang="en-GB" sz="2200">
                <a:solidFill>
                  <a:srgbClr val="434343"/>
                </a:solidFill>
                <a:latin typeface="Calibri"/>
                <a:ea typeface="Calibri"/>
                <a:cs typeface="Calibri"/>
                <a:sym typeface="Calibri"/>
              </a:rPr>
              <a:t>Problem solving</a:t>
            </a:r>
          </a:p>
          <a:p>
            <a:pPr indent="-368300" lvl="0" marL="457200">
              <a:spcBef>
                <a:spcPts val="0"/>
              </a:spcBef>
              <a:buClr>
                <a:srgbClr val="434343"/>
              </a:buClr>
              <a:buSzPct val="100000"/>
              <a:buFont typeface="Calibri"/>
              <a:buChar char="●"/>
            </a:pPr>
            <a:r>
              <a:rPr lang="en-GB" sz="2200">
                <a:solidFill>
                  <a:srgbClr val="434343"/>
                </a:solidFill>
                <a:latin typeface="Calibri"/>
                <a:ea typeface="Calibri"/>
                <a:cs typeface="Calibri"/>
                <a:sym typeface="Calibri"/>
              </a:rPr>
              <a:t>Teamwork</a:t>
            </a:r>
          </a:p>
        </p:txBody>
      </p:sp>
      <p:sp>
        <p:nvSpPr>
          <p:cNvPr id="41" name="Shape 41"/>
          <p:cNvSpPr/>
          <p:nvPr/>
        </p:nvSpPr>
        <p:spPr>
          <a:xfrm>
            <a:off x="3285900" y="3097675"/>
            <a:ext cx="2572200" cy="1686600"/>
          </a:xfrm>
          <a:prstGeom prst="rect">
            <a:avLst/>
          </a:prstGeom>
          <a:solidFill>
            <a:schemeClr val="lt2"/>
          </a:solidFill>
          <a:ln cap="flat" cmpd="sng" w="19050">
            <a:solidFill>
              <a:schemeClr val="lt2"/>
            </a:solidFill>
            <a:prstDash val="solid"/>
            <a:round/>
            <a:headEnd len="med" w="med" type="none"/>
            <a:tailEnd len="med" w="med" type="none"/>
          </a:ln>
        </p:spPr>
        <p:txBody>
          <a:bodyPr anchorCtr="0" anchor="ctr" bIns="91425" lIns="91425" rIns="91425" tIns="91425">
            <a:noAutofit/>
          </a:bodyPr>
          <a:lstStyle/>
          <a:p>
            <a:pPr algn="ctr">
              <a:spcBef>
                <a:spcPts val="0"/>
              </a:spcBef>
              <a:buNone/>
            </a:pPr>
            <a:r>
              <a:rPr lang="en-GB" sz="2200">
                <a:solidFill>
                  <a:srgbClr val="434343"/>
                </a:solidFill>
                <a:latin typeface="Calibri"/>
                <a:ea typeface="Calibri"/>
                <a:cs typeface="Calibri"/>
                <a:sym typeface="Calibri"/>
              </a:rPr>
              <a:t>Improve communication</a:t>
            </a:r>
          </a:p>
        </p:txBody>
      </p:sp>
      <p:sp>
        <p:nvSpPr>
          <p:cNvPr id="42" name="Shape 42"/>
          <p:cNvSpPr/>
          <p:nvPr/>
        </p:nvSpPr>
        <p:spPr>
          <a:xfrm>
            <a:off x="6114600" y="1200150"/>
            <a:ext cx="2572200" cy="1686600"/>
          </a:xfrm>
          <a:prstGeom prst="rect">
            <a:avLst/>
          </a:prstGeom>
          <a:solidFill>
            <a:schemeClr val="lt2"/>
          </a:solidFill>
          <a:ln cap="flat" cmpd="sng" w="19050">
            <a:solidFill>
              <a:schemeClr val="lt2"/>
            </a:solidFill>
            <a:prstDash val="solid"/>
            <a:round/>
            <a:headEnd len="med" w="med" type="none"/>
            <a:tailEnd len="med" w="med" type="none"/>
          </a:ln>
        </p:spPr>
        <p:txBody>
          <a:bodyPr anchorCtr="0" anchor="ctr" bIns="91425" lIns="91425" rIns="91425" tIns="91425">
            <a:noAutofit/>
          </a:bodyPr>
          <a:lstStyle/>
          <a:p>
            <a:pPr algn="ctr">
              <a:spcBef>
                <a:spcPts val="0"/>
              </a:spcBef>
              <a:buNone/>
            </a:pPr>
            <a:r>
              <a:rPr lang="en-GB" sz="2200">
                <a:solidFill>
                  <a:srgbClr val="434343"/>
                </a:solidFill>
                <a:latin typeface="Calibri"/>
                <a:ea typeface="Calibri"/>
                <a:cs typeface="Calibri"/>
                <a:sym typeface="Calibri"/>
              </a:rPr>
              <a:t>Explore + become familiar with neighbourhood</a:t>
            </a:r>
          </a:p>
        </p:txBody>
      </p:sp>
      <p:sp>
        <p:nvSpPr>
          <p:cNvPr id="43" name="Shape 43"/>
          <p:cNvSpPr/>
          <p:nvPr/>
        </p:nvSpPr>
        <p:spPr>
          <a:xfrm>
            <a:off x="6114600" y="3165200"/>
            <a:ext cx="2572200" cy="1686600"/>
          </a:xfrm>
          <a:prstGeom prst="rect">
            <a:avLst/>
          </a:prstGeom>
          <a:solidFill>
            <a:schemeClr val="lt2"/>
          </a:solidFill>
          <a:ln cap="flat" cmpd="sng" w="19050">
            <a:solidFill>
              <a:schemeClr val="lt2"/>
            </a:solidFill>
            <a:prstDash val="solid"/>
            <a:round/>
            <a:headEnd len="med" w="med" type="none"/>
            <a:tailEnd len="med" w="med" type="none"/>
          </a:ln>
        </p:spPr>
        <p:txBody>
          <a:bodyPr anchorCtr="0" anchor="ctr" bIns="91425" lIns="91425" rIns="91425" tIns="91425">
            <a:noAutofit/>
          </a:bodyPr>
          <a:lstStyle/>
          <a:p>
            <a:pPr algn="ctr">
              <a:spcBef>
                <a:spcPts val="0"/>
              </a:spcBef>
              <a:buNone/>
            </a:pPr>
            <a:r>
              <a:rPr lang="en-GB" sz="2200">
                <a:solidFill>
                  <a:srgbClr val="434343"/>
                </a:solidFill>
                <a:latin typeface="Calibri"/>
                <a:ea typeface="Calibri"/>
                <a:cs typeface="Calibri"/>
                <a:sym typeface="Calibri"/>
              </a:rPr>
              <a:t>Unique experience</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8"/>
                                        </p:tgtEl>
                                        <p:attrNameLst>
                                          <p:attrName>style.visibility</p:attrName>
                                        </p:attrNameLst>
                                      </p:cBhvr>
                                      <p:to>
                                        <p:strVal val="visible"/>
                                      </p:to>
                                    </p:set>
                                    <p:animEffect filter="fade" transition="in">
                                      <p:cBhvr>
                                        <p:cTn dur="1000"/>
                                        <p:tgtEl>
                                          <p:spTgt spid="38"/>
                                        </p:tgtEl>
                                      </p:cBhvr>
                                    </p:animEffect>
                                  </p:childTnLst>
                                </p:cTn>
                              </p:par>
                            </p:childTnLst>
                          </p:cTn>
                        </p:par>
                        <p:par>
                          <p:cTn fill="hold">
                            <p:stCondLst>
                              <p:cond delay="1000"/>
                            </p:stCondLst>
                            <p:childTnLst>
                              <p:par>
                                <p:cTn fill="hold" nodeType="afterEffect" presetClass="entr" presetID="10" presetSubtype="0">
                                  <p:stCondLst>
                                    <p:cond delay="0"/>
                                  </p:stCondLst>
                                  <p:childTnLst>
                                    <p:set>
                                      <p:cBhvr>
                                        <p:cTn dur="1" fill="hold">
                                          <p:stCondLst>
                                            <p:cond delay="0"/>
                                          </p:stCondLst>
                                        </p:cTn>
                                        <p:tgtEl>
                                          <p:spTgt spid="40"/>
                                        </p:tgtEl>
                                        <p:attrNameLst>
                                          <p:attrName>style.visibility</p:attrName>
                                        </p:attrNameLst>
                                      </p:cBhvr>
                                      <p:to>
                                        <p:strVal val="visible"/>
                                      </p:to>
                                    </p:set>
                                    <p:animEffect filter="fade" transition="in">
                                      <p:cBhvr>
                                        <p:cTn dur="2500"/>
                                        <p:tgtEl>
                                          <p:spTgt spid="40"/>
                                        </p:tgtEl>
                                      </p:cBhvr>
                                    </p:animEffect>
                                  </p:childTnLst>
                                </p:cTn>
                              </p:par>
                            </p:childTnLst>
                          </p:cTn>
                        </p:par>
                        <p:par>
                          <p:cTn fill="hold">
                            <p:stCondLst>
                              <p:cond delay="3500"/>
                            </p:stCondLst>
                            <p:childTnLst>
                              <p:par>
                                <p:cTn fill="hold" nodeType="afterEffect" presetClass="entr" presetID="10" presetSubtype="0">
                                  <p:stCondLst>
                                    <p:cond delay="0"/>
                                  </p:stCondLst>
                                  <p:childTnLst>
                                    <p:set>
                                      <p:cBhvr>
                                        <p:cTn dur="1" fill="hold">
                                          <p:stCondLst>
                                            <p:cond delay="0"/>
                                          </p:stCondLst>
                                        </p:cTn>
                                        <p:tgtEl>
                                          <p:spTgt spid="42"/>
                                        </p:tgtEl>
                                        <p:attrNameLst>
                                          <p:attrName>style.visibility</p:attrName>
                                        </p:attrNameLst>
                                      </p:cBhvr>
                                      <p:to>
                                        <p:strVal val="visible"/>
                                      </p:to>
                                    </p:set>
                                    <p:animEffect filter="fade" transition="in">
                                      <p:cBhvr>
                                        <p:cTn dur="2500"/>
                                        <p:tgtEl>
                                          <p:spTgt spid="42"/>
                                        </p:tgtEl>
                                      </p:cBhvr>
                                    </p:animEffect>
                                  </p:childTnLst>
                                </p:cTn>
                              </p:par>
                            </p:childTnLst>
                          </p:cTn>
                        </p:par>
                        <p:par>
                          <p:cTn fill="hold">
                            <p:stCondLst>
                              <p:cond delay="6000"/>
                            </p:stCondLst>
                            <p:childTnLst>
                              <p:par>
                                <p:cTn fill="hold" nodeType="afterEffect" presetClass="entr" presetID="10" presetSubtype="0">
                                  <p:stCondLst>
                                    <p:cond delay="0"/>
                                  </p:stCondLst>
                                  <p:childTnLst>
                                    <p:set>
                                      <p:cBhvr>
                                        <p:cTn dur="1" fill="hold">
                                          <p:stCondLst>
                                            <p:cond delay="0"/>
                                          </p:stCondLst>
                                        </p:cTn>
                                        <p:tgtEl>
                                          <p:spTgt spid="39"/>
                                        </p:tgtEl>
                                        <p:attrNameLst>
                                          <p:attrName>style.visibility</p:attrName>
                                        </p:attrNameLst>
                                      </p:cBhvr>
                                      <p:to>
                                        <p:strVal val="visible"/>
                                      </p:to>
                                    </p:set>
                                    <p:animEffect filter="fade" transition="in">
                                      <p:cBhvr>
                                        <p:cTn dur="2500"/>
                                        <p:tgtEl>
                                          <p:spTgt spid="39"/>
                                        </p:tgtEl>
                                      </p:cBhvr>
                                    </p:animEffect>
                                  </p:childTnLst>
                                </p:cTn>
                              </p:par>
                            </p:childTnLst>
                          </p:cTn>
                        </p:par>
                        <p:par>
                          <p:cTn fill="hold">
                            <p:stCondLst>
                              <p:cond delay="8500"/>
                            </p:stCondLst>
                            <p:childTnLst>
                              <p:par>
                                <p:cTn fill="hold" nodeType="afterEffect" presetClass="entr" presetID="10" presetSubtype="0">
                                  <p:stCondLst>
                                    <p:cond delay="0"/>
                                  </p:stCondLst>
                                  <p:childTnLst>
                                    <p:set>
                                      <p:cBhvr>
                                        <p:cTn dur="1" fill="hold">
                                          <p:stCondLst>
                                            <p:cond delay="0"/>
                                          </p:stCondLst>
                                        </p:cTn>
                                        <p:tgtEl>
                                          <p:spTgt spid="41"/>
                                        </p:tgtEl>
                                        <p:attrNameLst>
                                          <p:attrName>style.visibility</p:attrName>
                                        </p:attrNameLst>
                                      </p:cBhvr>
                                      <p:to>
                                        <p:strVal val="visible"/>
                                      </p:to>
                                    </p:set>
                                    <p:animEffect filter="fade" transition="in">
                                      <p:cBhvr>
                                        <p:cTn dur="2500"/>
                                        <p:tgtEl>
                                          <p:spTgt spid="41"/>
                                        </p:tgtEl>
                                      </p:cBhvr>
                                    </p:animEffect>
                                  </p:childTnLst>
                                </p:cTn>
                              </p:par>
                            </p:childTnLst>
                          </p:cTn>
                        </p:par>
                        <p:par>
                          <p:cTn fill="hold">
                            <p:stCondLst>
                              <p:cond delay="11000"/>
                            </p:stCondLst>
                            <p:childTnLst>
                              <p:par>
                                <p:cTn fill="hold" nodeType="afterEffect" presetClass="entr" presetID="10" presetSubtype="0">
                                  <p:stCondLst>
                                    <p:cond delay="0"/>
                                  </p:stCondLst>
                                  <p:childTnLst>
                                    <p:set>
                                      <p:cBhvr>
                                        <p:cTn dur="1" fill="hold">
                                          <p:stCondLst>
                                            <p:cond delay="0"/>
                                          </p:stCondLst>
                                        </p:cTn>
                                        <p:tgtEl>
                                          <p:spTgt spid="43"/>
                                        </p:tgtEl>
                                        <p:attrNameLst>
                                          <p:attrName>style.visibility</p:attrName>
                                        </p:attrNameLst>
                                      </p:cBhvr>
                                      <p:to>
                                        <p:strVal val="visible"/>
                                      </p:to>
                                    </p:set>
                                    <p:animEffect filter="fade" transition="in">
                                      <p:cBhvr>
                                        <p:cTn dur="2500"/>
                                        <p:tgtEl>
                                          <p:spTgt spid="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Key Changes To Enhance Success</a:t>
            </a:r>
          </a:p>
        </p:txBody>
      </p:sp>
      <p:sp>
        <p:nvSpPr>
          <p:cNvPr id="157" name="Shape 157"/>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68300" lvl="0" marL="457200" rtl="0">
              <a:spcBef>
                <a:spcPts val="480"/>
              </a:spcBef>
              <a:buClr>
                <a:srgbClr val="434343"/>
              </a:buClr>
              <a:buSzPct val="100000"/>
              <a:buFont typeface="Arial"/>
              <a:buChar char="●"/>
            </a:pPr>
            <a:r>
              <a:rPr lang="en-GB" sz="2200"/>
              <a:t>Be prepared for anything that could go wrong</a:t>
            </a:r>
          </a:p>
          <a:p>
            <a:pPr indent="-368300" lvl="0" marL="457200" rtl="0">
              <a:spcBef>
                <a:spcPts val="480"/>
              </a:spcBef>
              <a:buClr>
                <a:srgbClr val="434343"/>
              </a:buClr>
              <a:buSzPct val="100000"/>
              <a:buFont typeface="Arial"/>
              <a:buChar char="●"/>
            </a:pPr>
            <a:r>
              <a:rPr lang="en-GB" sz="2200"/>
              <a:t>Plan well ahead and make deadlines (eg. people signing up the day before event)</a:t>
            </a:r>
          </a:p>
          <a:p>
            <a:pPr indent="-368300" lvl="0" marL="457200" rtl="0">
              <a:spcBef>
                <a:spcPts val="480"/>
              </a:spcBef>
              <a:buClr>
                <a:srgbClr val="434343"/>
              </a:buClr>
              <a:buSzPct val="100000"/>
              <a:buFont typeface="Arial"/>
              <a:buChar char="●"/>
            </a:pPr>
            <a:r>
              <a:rPr lang="en-GB" sz="2200"/>
              <a:t>Manage time more wisely, leave more than enough time to finish a task so we would not have to rush anything</a:t>
            </a:r>
          </a:p>
          <a:p>
            <a:pPr indent="-368300" lvl="0" marL="457200" rtl="0">
              <a:spcBef>
                <a:spcPts val="480"/>
              </a:spcBef>
              <a:buClr>
                <a:srgbClr val="434343"/>
              </a:buClr>
              <a:buSzPct val="100000"/>
              <a:buFont typeface="Arial"/>
              <a:buChar char="●"/>
            </a:pPr>
            <a:r>
              <a:rPr lang="en-GB" sz="2200"/>
              <a:t>Develop harder activities that require a deeper level of critical thinking, teamwork and leadership so participants can further expand on such skills</a:t>
            </a:r>
          </a:p>
          <a:p>
            <a:pPr lvl="0">
              <a:spcBef>
                <a:spcPts val="480"/>
              </a:spcBef>
              <a:buNone/>
            </a:pPr>
            <a:r>
              <a:t/>
            </a: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solidFill>
                  <a:srgbClr val="FC6262"/>
                </a:solidFill>
              </a:rPr>
              <a:t>New Skills and Knowledge</a:t>
            </a:r>
          </a:p>
        </p:txBody>
      </p:sp>
      <p:sp>
        <p:nvSpPr>
          <p:cNvPr id="163" name="Shape 163"/>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lnSpc>
                <a:spcPct val="115000"/>
              </a:lnSpc>
              <a:spcBef>
                <a:spcPts val="0"/>
              </a:spcBef>
              <a:buClr>
                <a:srgbClr val="434343"/>
              </a:buClr>
              <a:buSzPct val="100000"/>
              <a:buFont typeface="Arial"/>
              <a:buChar char="●"/>
            </a:pPr>
            <a:r>
              <a:rPr lang="en-GB" sz="1800">
                <a:solidFill>
                  <a:srgbClr val="434343"/>
                </a:solidFill>
                <a:latin typeface="Calibri"/>
                <a:ea typeface="Calibri"/>
                <a:cs typeface="Calibri"/>
                <a:sym typeface="Calibri"/>
              </a:rPr>
              <a:t>Risk management</a:t>
            </a:r>
          </a:p>
          <a:p>
            <a:pPr indent="-342900" lvl="1" marL="914400" rtl="0">
              <a:lnSpc>
                <a:spcPct val="115000"/>
              </a:lnSpc>
              <a:spcBef>
                <a:spcPts val="0"/>
              </a:spcBef>
              <a:buClr>
                <a:srgbClr val="434343"/>
              </a:buClr>
              <a:buSzPct val="100000"/>
              <a:buFont typeface="Courier New"/>
              <a:buChar char="o"/>
            </a:pPr>
            <a:r>
              <a:rPr lang="en-GB" sz="1800">
                <a:solidFill>
                  <a:srgbClr val="434343"/>
                </a:solidFill>
                <a:latin typeface="Calibri"/>
                <a:ea typeface="Calibri"/>
                <a:cs typeface="Calibri"/>
                <a:sym typeface="Calibri"/>
              </a:rPr>
              <a:t>Contact numbers should any problems arise (proved to be essential)</a:t>
            </a:r>
          </a:p>
          <a:p>
            <a:pPr indent="-342900" lvl="1" marL="914400" rtl="0">
              <a:lnSpc>
                <a:spcPct val="115000"/>
              </a:lnSpc>
              <a:spcBef>
                <a:spcPts val="0"/>
              </a:spcBef>
              <a:buClr>
                <a:srgbClr val="434343"/>
              </a:buClr>
              <a:buSzPct val="100000"/>
              <a:buFont typeface="Courier New"/>
              <a:buChar char="o"/>
            </a:pPr>
            <a:r>
              <a:rPr lang="en-GB" sz="1800">
                <a:solidFill>
                  <a:srgbClr val="434343"/>
                </a:solidFill>
                <a:latin typeface="Calibri"/>
                <a:ea typeface="Calibri"/>
                <a:cs typeface="Calibri"/>
                <a:sym typeface="Calibri"/>
              </a:rPr>
              <a:t>Limiting safety hazards</a:t>
            </a:r>
          </a:p>
          <a:p>
            <a:pPr indent="-342900" lvl="0" marL="457200" rtl="0">
              <a:lnSpc>
                <a:spcPct val="115000"/>
              </a:lnSpc>
              <a:spcBef>
                <a:spcPts val="0"/>
              </a:spcBef>
              <a:buClr>
                <a:srgbClr val="434343"/>
              </a:buClr>
              <a:buSzPct val="100000"/>
              <a:buFont typeface="Arial"/>
              <a:buChar char="●"/>
            </a:pPr>
            <a:r>
              <a:rPr lang="en-GB" sz="1800">
                <a:solidFill>
                  <a:srgbClr val="434343"/>
                </a:solidFill>
                <a:latin typeface="Calibri"/>
                <a:ea typeface="Calibri"/>
                <a:cs typeface="Calibri"/>
                <a:sym typeface="Calibri"/>
              </a:rPr>
              <a:t>Time management</a:t>
            </a:r>
          </a:p>
          <a:p>
            <a:pPr indent="-342900" lvl="1" marL="914400" rtl="0">
              <a:lnSpc>
                <a:spcPct val="115000"/>
              </a:lnSpc>
              <a:spcBef>
                <a:spcPts val="0"/>
              </a:spcBef>
              <a:buClr>
                <a:srgbClr val="434343"/>
              </a:buClr>
              <a:buSzPct val="100000"/>
              <a:buFont typeface="Courier New"/>
              <a:buChar char="o"/>
            </a:pPr>
            <a:r>
              <a:rPr lang="en-GB" sz="1800">
                <a:solidFill>
                  <a:srgbClr val="434343"/>
                </a:solidFill>
                <a:latin typeface="Calibri"/>
                <a:ea typeface="Calibri"/>
                <a:cs typeface="Calibri"/>
                <a:sym typeface="Calibri"/>
              </a:rPr>
              <a:t>Takes a great deal of time and effort to host an event</a:t>
            </a:r>
          </a:p>
          <a:p>
            <a:pPr indent="-342900" lvl="1" marL="914400" rtl="0">
              <a:lnSpc>
                <a:spcPct val="115000"/>
              </a:lnSpc>
              <a:spcBef>
                <a:spcPts val="0"/>
              </a:spcBef>
              <a:buClr>
                <a:srgbClr val="434343"/>
              </a:buClr>
              <a:buSzPct val="100000"/>
              <a:buFont typeface="Courier New"/>
              <a:buChar char="o"/>
            </a:pPr>
            <a:r>
              <a:rPr lang="en-GB" sz="1800">
                <a:solidFill>
                  <a:srgbClr val="434343"/>
                </a:solidFill>
                <a:latin typeface="Calibri"/>
                <a:ea typeface="Calibri"/>
                <a:cs typeface="Calibri"/>
                <a:sym typeface="Calibri"/>
              </a:rPr>
              <a:t>Set deadlines and do not try to do too much at once</a:t>
            </a:r>
          </a:p>
          <a:p>
            <a:pPr indent="-342900" lvl="0" marL="457200" rtl="0">
              <a:lnSpc>
                <a:spcPct val="115000"/>
              </a:lnSpc>
              <a:spcBef>
                <a:spcPts val="0"/>
              </a:spcBef>
              <a:buClr>
                <a:srgbClr val="434343"/>
              </a:buClr>
              <a:buSzPct val="100000"/>
              <a:buFont typeface="Arial"/>
              <a:buChar char="●"/>
            </a:pPr>
            <a:r>
              <a:rPr lang="en-GB" sz="1800">
                <a:solidFill>
                  <a:srgbClr val="434343"/>
                </a:solidFill>
                <a:latin typeface="Calibri"/>
                <a:ea typeface="Calibri"/>
                <a:cs typeface="Calibri"/>
                <a:sym typeface="Calibri"/>
              </a:rPr>
              <a:t>Event organization</a:t>
            </a:r>
          </a:p>
          <a:p>
            <a:pPr indent="-342900" lvl="0" marL="457200" rtl="0">
              <a:lnSpc>
                <a:spcPct val="115000"/>
              </a:lnSpc>
              <a:spcBef>
                <a:spcPts val="0"/>
              </a:spcBef>
              <a:buClr>
                <a:srgbClr val="434343"/>
              </a:buClr>
              <a:buSzPct val="100000"/>
              <a:buFont typeface="Arial"/>
              <a:buChar char="●"/>
            </a:pPr>
            <a:r>
              <a:rPr lang="en-GB" sz="1800">
                <a:solidFill>
                  <a:srgbClr val="434343"/>
                </a:solidFill>
                <a:latin typeface="Calibri"/>
                <a:ea typeface="Calibri"/>
                <a:cs typeface="Calibri"/>
                <a:sym typeface="Calibri"/>
              </a:rPr>
              <a:t>Problem solving and critical thinking when dealing with unexpected issues during the event</a:t>
            </a:r>
          </a:p>
          <a:p>
            <a:pPr indent="-342900" lvl="0" marL="457200" rtl="0">
              <a:lnSpc>
                <a:spcPct val="115000"/>
              </a:lnSpc>
              <a:spcBef>
                <a:spcPts val="0"/>
              </a:spcBef>
              <a:buClr>
                <a:srgbClr val="434343"/>
              </a:buClr>
              <a:buSzPct val="100000"/>
              <a:buFont typeface="Arial"/>
              <a:buChar char="●"/>
            </a:pPr>
            <a:r>
              <a:rPr lang="en-GB" sz="1800">
                <a:solidFill>
                  <a:srgbClr val="434343"/>
                </a:solidFill>
                <a:latin typeface="Calibri"/>
                <a:ea typeface="Calibri"/>
                <a:cs typeface="Calibri"/>
                <a:sym typeface="Calibri"/>
              </a:rPr>
              <a:t>Gain a better understanding of each stage of running an event</a:t>
            </a:r>
          </a:p>
          <a:p>
            <a:pPr indent="-342900" lvl="1" marL="914400" rtl="0">
              <a:lnSpc>
                <a:spcPct val="115000"/>
              </a:lnSpc>
              <a:spcBef>
                <a:spcPts val="0"/>
              </a:spcBef>
              <a:buClr>
                <a:srgbClr val="434343"/>
              </a:buClr>
              <a:buSzPct val="100000"/>
              <a:buFont typeface="Courier New"/>
              <a:buChar char="o"/>
            </a:pPr>
            <a:r>
              <a:rPr lang="en-GB" sz="1800">
                <a:solidFill>
                  <a:srgbClr val="434343"/>
                </a:solidFill>
                <a:latin typeface="Calibri"/>
                <a:ea typeface="Calibri"/>
                <a:cs typeface="Calibri"/>
                <a:sym typeface="Calibri"/>
              </a:rPr>
              <a:t>Developing ideas, creating plans, advertising, material gathering, scheduling, organizing volunteers, hosting, clean up</a:t>
            </a:r>
          </a:p>
          <a:p>
            <a:pPr>
              <a:spcBef>
                <a:spcPts val="0"/>
              </a:spcBef>
              <a:buNone/>
            </a:pPr>
            <a:r>
              <a:t/>
            </a:r>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457200" y="205978"/>
            <a:ext cx="8229600" cy="857400"/>
          </a:xfrm>
          <a:prstGeom prst="rect">
            <a:avLst/>
          </a:prstGeom>
        </p:spPr>
        <p:txBody>
          <a:bodyPr anchorCtr="0" anchor="b" bIns="91425" lIns="91425" rIns="91425" tIns="91425">
            <a:noAutofit/>
          </a:bodyPr>
          <a:lstStyle/>
          <a:p>
            <a:pPr lvl="0" rtl="0">
              <a:spcBef>
                <a:spcPts val="0"/>
              </a:spcBef>
              <a:buNone/>
            </a:pPr>
            <a:r>
              <a:rPr lang="en-GB"/>
              <a:t>Working with CCNH</a:t>
            </a:r>
          </a:p>
        </p:txBody>
      </p:sp>
      <p:sp>
        <p:nvSpPr>
          <p:cNvPr id="169" name="Shape 16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81000" lvl="0" marL="457200" rtl="0">
              <a:spcBef>
                <a:spcPts val="0"/>
              </a:spcBef>
              <a:buClr>
                <a:srgbClr val="434343"/>
              </a:buClr>
              <a:buSzPct val="100000"/>
              <a:buFont typeface="Arial"/>
              <a:buChar char="●"/>
            </a:pPr>
            <a:r>
              <a:rPr lang="en-GB" sz="2400"/>
              <a:t>Although we are the ones who ran and planned the race, we had to cooperate with CCNH in many different aspects</a:t>
            </a:r>
          </a:p>
          <a:p>
            <a:pPr indent="-381000" lvl="1" marL="914400" rtl="0">
              <a:spcBef>
                <a:spcPts val="0"/>
              </a:spcBef>
              <a:buClr>
                <a:srgbClr val="434343"/>
              </a:buClr>
              <a:buSzPct val="80000"/>
              <a:buFont typeface="Courier New"/>
              <a:buChar char="o"/>
            </a:pPr>
            <a:r>
              <a:rPr lang="en-GB"/>
              <a:t>Volunteers must submit forms to volunteer for CCNH</a:t>
            </a:r>
          </a:p>
          <a:p>
            <a:pPr indent="-381000" lvl="1" marL="914400" rtl="0">
              <a:spcBef>
                <a:spcPts val="0"/>
              </a:spcBef>
              <a:buClr>
                <a:srgbClr val="434343"/>
              </a:buClr>
              <a:buSzPct val="80000"/>
              <a:buFont typeface="Courier New"/>
              <a:buChar char="o"/>
            </a:pPr>
            <a:r>
              <a:rPr lang="en-GB"/>
              <a:t>Always have to ask the right person to borrow supplies</a:t>
            </a:r>
          </a:p>
          <a:p>
            <a:pPr indent="-381000" lvl="1" marL="914400" rtl="0">
              <a:spcBef>
                <a:spcPts val="600"/>
              </a:spcBef>
              <a:buClr>
                <a:srgbClr val="434343"/>
              </a:buClr>
              <a:buSzPct val="80000"/>
              <a:buFont typeface="Courier New"/>
              <a:buChar char="o"/>
            </a:pPr>
            <a:r>
              <a:rPr lang="en-GB"/>
              <a:t>CCNH follows the Good Food Principles</a:t>
            </a:r>
          </a:p>
          <a:p>
            <a:pPr indent="-381000" lvl="2" marL="1371600" rtl="0">
              <a:spcBef>
                <a:spcPts val="0"/>
              </a:spcBef>
              <a:buClr>
                <a:srgbClr val="434343"/>
              </a:buClr>
              <a:buSzPct val="80000"/>
              <a:buFont typeface="Wingdings"/>
              <a:buChar char="§"/>
            </a:pPr>
            <a:r>
              <a:rPr lang="en-GB"/>
              <a:t>Our refreshments had to meet those guidelines</a:t>
            </a:r>
          </a:p>
          <a:p>
            <a:pPr indent="-381000" lvl="3" marL="1828800" rtl="0">
              <a:spcBef>
                <a:spcPts val="480"/>
              </a:spcBef>
              <a:buClr>
                <a:srgbClr val="434343"/>
              </a:buClr>
              <a:buSzPct val="100000"/>
              <a:buFont typeface="Arial"/>
              <a:buChar char="●"/>
            </a:pPr>
            <a:r>
              <a:rPr lang="en-GB" sz="2400"/>
              <a:t>Yogurt with higher nutritional value as opposed to freezies, which are not healthy</a:t>
            </a:r>
          </a:p>
          <a:p>
            <a:pPr indent="-381000" lvl="0" marL="457200" rtl="0">
              <a:spcBef>
                <a:spcPts val="480"/>
              </a:spcBef>
              <a:buClr>
                <a:srgbClr val="434343"/>
              </a:buClr>
              <a:buSzPct val="100000"/>
              <a:buFont typeface="Arial"/>
              <a:buChar char="●"/>
            </a:pPr>
            <a:r>
              <a:rPr lang="en-GB" sz="2400"/>
              <a:t>They were friendly, helpful and supportive</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Our Strengths and Challenges</a:t>
            </a:r>
          </a:p>
        </p:txBody>
      </p:sp>
      <p:sp>
        <p:nvSpPr>
          <p:cNvPr id="175" name="Shape 175"/>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rgbClr val="434343"/>
              </a:buClr>
              <a:buSzPct val="100000"/>
              <a:buFont typeface="Arial"/>
              <a:buChar char="●"/>
            </a:pPr>
            <a:r>
              <a:rPr lang="en-GB" sz="1800"/>
              <a:t>Strengths</a:t>
            </a:r>
          </a:p>
          <a:p>
            <a:pPr indent="-342900" lvl="1" marL="914400" rtl="0">
              <a:spcBef>
                <a:spcPts val="0"/>
              </a:spcBef>
              <a:buClr>
                <a:srgbClr val="434343"/>
              </a:buClr>
              <a:buSzPct val="100000"/>
              <a:buFont typeface="Courier New"/>
              <a:buChar char="o"/>
            </a:pPr>
            <a:r>
              <a:rPr lang="en-GB" sz="1800"/>
              <a:t>We had a clear vision of the event, because we knew from the beginning what tasks were needed to be accomplished in order to run the event, resulting in a smooth planning process</a:t>
            </a:r>
          </a:p>
          <a:p>
            <a:pPr indent="-342900" lvl="0" marL="457200" rtl="0">
              <a:spcBef>
                <a:spcPts val="0"/>
              </a:spcBef>
              <a:buClr>
                <a:srgbClr val="434343"/>
              </a:buClr>
              <a:buSzPct val="100000"/>
              <a:buFont typeface="Arial"/>
              <a:buChar char="●"/>
            </a:pPr>
            <a:r>
              <a:rPr lang="en-GB" sz="1800"/>
              <a:t>Challenges</a:t>
            </a:r>
          </a:p>
          <a:p>
            <a:pPr indent="-342900" lvl="1" marL="914400" rtl="0">
              <a:spcBef>
                <a:spcPts val="0"/>
              </a:spcBef>
              <a:buClr>
                <a:srgbClr val="434343"/>
              </a:buClr>
              <a:buSzPct val="100000"/>
              <a:buFont typeface="Courier New"/>
              <a:buChar char="o"/>
            </a:pPr>
            <a:r>
              <a:rPr lang="en-GB" sz="1800"/>
              <a:t>Managing and allotting time, figuring out how much time is needed to complete each task</a:t>
            </a:r>
          </a:p>
          <a:p>
            <a:pPr indent="-342900" lvl="1" marL="914400" rtl="0">
              <a:spcBef>
                <a:spcPts val="0"/>
              </a:spcBef>
              <a:buClr>
                <a:srgbClr val="434343"/>
              </a:buClr>
              <a:buSzPct val="100000"/>
              <a:buFont typeface="Courier New"/>
              <a:buChar char="o"/>
            </a:pPr>
            <a:r>
              <a:rPr lang="en-GB" sz="1800"/>
              <a:t>Budgeting</a:t>
            </a:r>
          </a:p>
          <a:p>
            <a:pPr indent="-342900" lvl="2" marL="1371600" rtl="0">
              <a:spcBef>
                <a:spcPts val="0"/>
              </a:spcBef>
              <a:buClr>
                <a:srgbClr val="434343"/>
              </a:buClr>
              <a:buSzPct val="100000"/>
              <a:buFont typeface="Wingdings"/>
              <a:buChar char="§"/>
            </a:pPr>
            <a:r>
              <a:rPr lang="en-GB" sz="1800"/>
              <a:t>We had to buy refreshments, materials, and prizes, but in the end, we stayed within our budget!</a:t>
            </a:r>
          </a:p>
          <a:p>
            <a:pPr indent="-342900" lvl="1" marL="914400" rtl="0">
              <a:spcBef>
                <a:spcPts val="0"/>
              </a:spcBef>
              <a:buClr>
                <a:srgbClr val="434343"/>
              </a:buClr>
              <a:buSzPct val="100000"/>
              <a:buFont typeface="Courier New"/>
              <a:buChar char="o"/>
            </a:pPr>
            <a:r>
              <a:rPr lang="en-GB" sz="1800"/>
              <a:t>Recruiting participants</a:t>
            </a:r>
          </a:p>
          <a:p>
            <a:pPr indent="-342900" lvl="2" marL="1371600" rtl="0">
              <a:spcBef>
                <a:spcPts val="0"/>
              </a:spcBef>
              <a:buClr>
                <a:srgbClr val="434343"/>
              </a:buClr>
              <a:buSzPct val="100000"/>
              <a:buFont typeface="Wingdings"/>
              <a:buChar char="§"/>
            </a:pPr>
            <a:r>
              <a:rPr lang="en-GB" sz="1800"/>
              <a:t>Initially, very few people wanted to participate in the race, so we reached out to all our friends, who in turn reached out to theirs</a:t>
            </a:r>
          </a:p>
          <a:p>
            <a:pPr indent="0" lvl="0" marL="457200">
              <a:spcBef>
                <a:spcPts val="0"/>
              </a:spcBef>
              <a:buNone/>
            </a:pPr>
            <a:r>
              <a:t/>
            </a:r>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9" name="Shape 179"/>
        <p:cNvGrpSpPr/>
        <p:nvPr/>
      </p:nvGrpSpPr>
      <p:grpSpPr>
        <a:xfrm>
          <a:off x="0" y="0"/>
          <a:ext cx="0" cy="0"/>
          <a:chOff x="0" y="0"/>
          <a:chExt cx="0" cy="0"/>
        </a:xfrm>
      </p:grpSpPr>
      <p:sp>
        <p:nvSpPr>
          <p:cNvPr id="180" name="Shape 18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Future Role at CCNH</a:t>
            </a:r>
          </a:p>
        </p:txBody>
      </p:sp>
      <p:sp>
        <p:nvSpPr>
          <p:cNvPr id="181" name="Shape 181"/>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419100" lvl="0" marL="457200" rtl="0">
              <a:spcBef>
                <a:spcPts val="0"/>
              </a:spcBef>
              <a:buClr>
                <a:srgbClr val="434343"/>
              </a:buClr>
              <a:buSzPct val="100000"/>
              <a:buFont typeface="Arial"/>
              <a:buChar char="●"/>
            </a:pPr>
            <a:r>
              <a:rPr lang="en-GB"/>
              <a:t>Volunteer for more programs</a:t>
            </a:r>
          </a:p>
          <a:p>
            <a:pPr indent="-419100" lvl="0" marL="457200" rtl="0">
              <a:spcBef>
                <a:spcPts val="0"/>
              </a:spcBef>
              <a:buClr>
                <a:srgbClr val="434343"/>
              </a:buClr>
              <a:buSzPct val="100000"/>
              <a:buFont typeface="Arial"/>
              <a:buChar char="●"/>
            </a:pPr>
            <a:r>
              <a:rPr lang="en-GB"/>
              <a:t>Take on more of a leadership role in the programs we volunteer for</a:t>
            </a:r>
          </a:p>
          <a:p>
            <a:pPr indent="-419100" lvl="0" marL="457200" rtl="0">
              <a:spcBef>
                <a:spcPts val="0"/>
              </a:spcBef>
              <a:buClr>
                <a:srgbClr val="434343"/>
              </a:buClr>
              <a:buSzPct val="100000"/>
              <a:buFont typeface="Arial"/>
              <a:buChar char="●"/>
            </a:pPr>
            <a:r>
              <a:rPr lang="en-GB"/>
              <a:t>Encourage youth to use skills they learned</a:t>
            </a:r>
          </a:p>
          <a:p>
            <a:pPr indent="-419100" lvl="0" marL="457200">
              <a:spcBef>
                <a:spcPts val="0"/>
              </a:spcBef>
              <a:buClr>
                <a:srgbClr val="434343"/>
              </a:buClr>
              <a:buSzPct val="100000"/>
              <a:buFont typeface="Arial"/>
              <a:buChar char="●"/>
            </a:pPr>
            <a:r>
              <a:rPr lang="en-GB"/>
              <a:t>Host another Amazing Race?</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sp>
        <p:nvSpPr>
          <p:cNvPr id="186" name="Shape 186"/>
          <p:cNvSpPr txBox="1"/>
          <p:nvPr>
            <p:ph idx="1" type="body"/>
          </p:nvPr>
        </p:nvSpPr>
        <p:spPr>
          <a:xfrm>
            <a:off x="457200" y="241824"/>
            <a:ext cx="8229600" cy="4683900"/>
          </a:xfrm>
          <a:prstGeom prst="rect">
            <a:avLst/>
          </a:prstGeom>
        </p:spPr>
        <p:txBody>
          <a:bodyPr anchorCtr="0" anchor="t" bIns="91425" lIns="91425" rIns="91425" tIns="91425">
            <a:noAutofit/>
          </a:bodyPr>
          <a:lstStyle/>
          <a:p>
            <a:pPr>
              <a:spcBef>
                <a:spcPts val="0"/>
              </a:spcBef>
              <a:buNone/>
            </a:pPr>
            <a:r>
              <a:rPr lang="en-GB" sz="7200">
                <a:solidFill>
                  <a:srgbClr val="7F8481"/>
                </a:solidFill>
                <a:latin typeface="Calibri"/>
                <a:ea typeface="Calibri"/>
                <a:cs typeface="Calibri"/>
                <a:sym typeface="Calibri"/>
              </a:rPr>
              <a:t>Huge </a:t>
            </a:r>
            <a:r>
              <a:rPr lang="en-GB" sz="7200">
                <a:solidFill>
                  <a:srgbClr val="FC6262"/>
                </a:solidFill>
                <a:latin typeface="La Belle Aurore"/>
                <a:ea typeface="La Belle Aurore"/>
                <a:cs typeface="La Belle Aurore"/>
                <a:sym typeface="La Belle Aurore"/>
              </a:rPr>
              <a:t>thank you</a:t>
            </a:r>
            <a:r>
              <a:rPr lang="en-GB" sz="7200">
                <a:solidFill>
                  <a:srgbClr val="7F8481"/>
                </a:solidFill>
                <a:latin typeface="Calibri"/>
                <a:ea typeface="Calibri"/>
                <a:cs typeface="Calibri"/>
                <a:sym typeface="Calibri"/>
              </a:rPr>
              <a:t> to Randy, CCNH, and all the volunteers and participants!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 name="Shape 47"/>
        <p:cNvGrpSpPr/>
        <p:nvPr/>
      </p:nvGrpSpPr>
      <p:grpSpPr>
        <a:xfrm>
          <a:off x="0" y="0"/>
          <a:ext cx="0" cy="0"/>
          <a:chOff x="0" y="0"/>
          <a:chExt cx="0" cy="0"/>
        </a:xfrm>
      </p:grpSpPr>
      <p:sp>
        <p:nvSpPr>
          <p:cNvPr id="48" name="Shape 4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solidFill>
                  <a:srgbClr val="FC6262"/>
                </a:solidFill>
                <a:latin typeface="Calibri"/>
                <a:ea typeface="Calibri"/>
                <a:cs typeface="Calibri"/>
                <a:sym typeface="Calibri"/>
              </a:rPr>
              <a:t>Outcomes</a:t>
            </a:r>
          </a:p>
        </p:txBody>
      </p:sp>
      <p:sp>
        <p:nvSpPr>
          <p:cNvPr id="49" name="Shape 49"/>
          <p:cNvSpPr txBox="1"/>
          <p:nvPr>
            <p:ph idx="1" type="body"/>
          </p:nvPr>
        </p:nvSpPr>
        <p:spPr>
          <a:xfrm>
            <a:off x="457200" y="1200150"/>
            <a:ext cx="8229600" cy="3725699"/>
          </a:xfrm>
          <a:prstGeom prst="rect">
            <a:avLst/>
          </a:prstGeom>
        </p:spPr>
        <p:txBody>
          <a:bodyPr anchorCtr="0" anchor="t" bIns="91425" lIns="91425" rIns="91425" tIns="91425">
            <a:noAutofit/>
          </a:bodyPr>
          <a:lstStyle/>
          <a:p>
            <a:pPr indent="-342900" lvl="0" marL="457200" rtl="0">
              <a:spcBef>
                <a:spcPts val="0"/>
              </a:spcBef>
              <a:buClr>
                <a:srgbClr val="434343"/>
              </a:buClr>
              <a:buSzPct val="100000"/>
              <a:buFont typeface="Arial"/>
              <a:buChar char="●"/>
            </a:pPr>
            <a:r>
              <a:rPr lang="en-GB" sz="1800">
                <a:solidFill>
                  <a:srgbClr val="434343"/>
                </a:solidFill>
                <a:latin typeface="Calibri"/>
                <a:ea typeface="Calibri"/>
                <a:cs typeface="Calibri"/>
                <a:sym typeface="Calibri"/>
              </a:rPr>
              <a:t>People really enjoyed the race</a:t>
            </a:r>
          </a:p>
          <a:p>
            <a:pPr indent="-342900" lvl="0" marL="457200" rtl="0">
              <a:spcBef>
                <a:spcPts val="0"/>
              </a:spcBef>
              <a:buClr>
                <a:srgbClr val="434343"/>
              </a:buClr>
              <a:buSzPct val="100000"/>
              <a:buFont typeface="Arial"/>
              <a:buChar char="●"/>
            </a:pPr>
            <a:r>
              <a:rPr lang="en-GB" sz="1800">
                <a:solidFill>
                  <a:srgbClr val="434343"/>
                </a:solidFill>
                <a:latin typeface="Calibri"/>
                <a:ea typeface="Calibri"/>
                <a:cs typeface="Calibri"/>
                <a:sym typeface="Calibri"/>
              </a:rPr>
              <a:t>Sense of unity through working together</a:t>
            </a:r>
          </a:p>
          <a:p>
            <a:pPr indent="-342900" lvl="1" marL="914400" rtl="0">
              <a:spcBef>
                <a:spcPts val="0"/>
              </a:spcBef>
              <a:buClr>
                <a:srgbClr val="434343"/>
              </a:buClr>
              <a:buSzPct val="100000"/>
              <a:buFont typeface="Courier New"/>
              <a:buChar char="o"/>
            </a:pPr>
            <a:r>
              <a:rPr lang="en-GB" sz="1800"/>
              <a:t>Everyone who was involved from us, to volunteers, to participants</a:t>
            </a:r>
          </a:p>
          <a:p>
            <a:pPr indent="-342900" lvl="0" marL="457200" rtl="0">
              <a:spcBef>
                <a:spcPts val="0"/>
              </a:spcBef>
              <a:buClr>
                <a:srgbClr val="434343"/>
              </a:buClr>
              <a:buSzPct val="100000"/>
              <a:buFont typeface="Arial"/>
              <a:buChar char="●"/>
            </a:pPr>
            <a:r>
              <a:rPr lang="en-GB" sz="1800">
                <a:solidFill>
                  <a:srgbClr val="434343"/>
                </a:solidFill>
                <a:latin typeface="Calibri"/>
                <a:ea typeface="Calibri"/>
                <a:cs typeface="Calibri"/>
                <a:sym typeface="Calibri"/>
              </a:rPr>
              <a:t>A sense of achievement and prid</a:t>
            </a:r>
            <a:r>
              <a:rPr lang="en-GB" sz="1800"/>
              <a:t>e</a:t>
            </a:r>
          </a:p>
          <a:p>
            <a:pPr indent="-342900" lvl="0" marL="457200" rtl="0">
              <a:spcBef>
                <a:spcPts val="0"/>
              </a:spcBef>
              <a:buClr>
                <a:srgbClr val="434343"/>
              </a:buClr>
              <a:buSzPct val="100000"/>
              <a:buFont typeface="Arial"/>
              <a:buChar char="●"/>
            </a:pPr>
            <a:r>
              <a:rPr lang="en-GB" sz="1800">
                <a:solidFill>
                  <a:srgbClr val="434343"/>
                </a:solidFill>
                <a:latin typeface="Calibri"/>
                <a:ea typeface="Calibri"/>
                <a:cs typeface="Calibri"/>
                <a:sym typeface="Calibri"/>
              </a:rPr>
              <a:t>Memorable experience for all</a:t>
            </a:r>
          </a:p>
          <a:p>
            <a:pPr indent="-342900" lvl="0" marL="457200" rtl="0">
              <a:spcBef>
                <a:spcPts val="0"/>
              </a:spcBef>
              <a:buClr>
                <a:srgbClr val="434343"/>
              </a:buClr>
              <a:buSzPct val="100000"/>
              <a:buFont typeface="Arial"/>
              <a:buChar char="●"/>
            </a:pPr>
            <a:r>
              <a:rPr lang="en-GB" sz="1800">
                <a:solidFill>
                  <a:srgbClr val="434343"/>
                </a:solidFill>
                <a:latin typeface="Calibri"/>
                <a:ea typeface="Calibri"/>
                <a:cs typeface="Calibri"/>
                <a:sym typeface="Calibri"/>
              </a:rPr>
              <a:t>An event many would like the opportunity to experience again</a:t>
            </a:r>
          </a:p>
          <a:p>
            <a:pPr indent="-342900" lvl="0" marL="457200" rtl="0">
              <a:spcBef>
                <a:spcPts val="0"/>
              </a:spcBef>
              <a:buClr>
                <a:srgbClr val="434343"/>
              </a:buClr>
              <a:buSzPct val="100000"/>
              <a:buFont typeface="Arial"/>
              <a:buChar char="●"/>
            </a:pPr>
            <a:r>
              <a:rPr lang="en-GB" sz="1800">
                <a:solidFill>
                  <a:srgbClr val="434343"/>
                </a:solidFill>
                <a:latin typeface="Calibri"/>
                <a:ea typeface="Calibri"/>
                <a:cs typeface="Calibri"/>
                <a:sym typeface="Calibri"/>
              </a:rPr>
              <a:t>People were able to have fun in a safe environment</a:t>
            </a:r>
          </a:p>
          <a:p>
            <a:pPr indent="-342900" lvl="0" marL="457200" rtl="0">
              <a:spcBef>
                <a:spcPts val="0"/>
              </a:spcBef>
              <a:buClr>
                <a:srgbClr val="434343"/>
              </a:buClr>
              <a:buSzPct val="100000"/>
              <a:buFont typeface="Arial"/>
              <a:buChar char="●"/>
            </a:pPr>
            <a:r>
              <a:rPr lang="en-GB" sz="1800">
                <a:solidFill>
                  <a:srgbClr val="434343"/>
                </a:solidFill>
                <a:latin typeface="Calibri"/>
                <a:ea typeface="Calibri"/>
                <a:cs typeface="Calibri"/>
                <a:sym typeface="Calibri"/>
              </a:rPr>
              <a:t>Teams cooperated with each other, and used leadership, creativity, and</a:t>
            </a:r>
            <a:r>
              <a:rPr lang="en-GB" sz="1800"/>
              <a:t> applied problem solving skills</a:t>
            </a:r>
            <a:r>
              <a:rPr lang="en-GB" sz="1800">
                <a:solidFill>
                  <a:srgbClr val="434343"/>
                </a:solidFill>
                <a:latin typeface="Calibri"/>
                <a:ea typeface="Calibri"/>
                <a:cs typeface="Calibri"/>
                <a:sym typeface="Calibri"/>
              </a:rPr>
              <a:t> in order to finish the race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solidFill>
                  <a:srgbClr val="FC6262"/>
                </a:solidFill>
                <a:latin typeface="Calibri"/>
                <a:ea typeface="Calibri"/>
                <a:cs typeface="Calibri"/>
                <a:sym typeface="Calibri"/>
              </a:rPr>
              <a:t>Activities</a:t>
            </a:r>
          </a:p>
        </p:txBody>
      </p:sp>
      <p:sp>
        <p:nvSpPr>
          <p:cNvPr id="55" name="Shape 55"/>
          <p:cNvSpPr txBox="1"/>
          <p:nvPr>
            <p:ph idx="1" type="body"/>
          </p:nvPr>
        </p:nvSpPr>
        <p:spPr>
          <a:xfrm>
            <a:off x="457200" y="1233925"/>
            <a:ext cx="8229600" cy="3725699"/>
          </a:xfrm>
          <a:prstGeom prst="rect">
            <a:avLst/>
          </a:prstGeom>
        </p:spPr>
        <p:txBody>
          <a:bodyPr anchorCtr="0" anchor="t" bIns="91425" lIns="91425" rIns="91425" tIns="91425">
            <a:noAutofit/>
          </a:bodyPr>
          <a:lstStyle/>
          <a:p>
            <a:pPr indent="-342900" lvl="0" marL="457200" rtl="0">
              <a:spcBef>
                <a:spcPts val="0"/>
              </a:spcBef>
              <a:buClr>
                <a:srgbClr val="434343"/>
              </a:buClr>
              <a:buSzPct val="100000"/>
              <a:buFont typeface="Arial"/>
              <a:buChar char="●"/>
            </a:pPr>
            <a:r>
              <a:rPr lang="en-GB" sz="1800"/>
              <a:t>Beginning: Volunteer and participant orientation</a:t>
            </a:r>
          </a:p>
          <a:p>
            <a:pPr indent="-342900" lvl="0" marL="457200" rtl="0">
              <a:spcBef>
                <a:spcPts val="0"/>
              </a:spcBef>
              <a:buClr>
                <a:srgbClr val="434343"/>
              </a:buClr>
              <a:buSzPct val="100000"/>
              <a:buFont typeface="Arial"/>
              <a:buChar char="●"/>
            </a:pPr>
            <a:r>
              <a:rPr lang="en-GB" sz="1800"/>
              <a:t>Teams follow variety of clues to locations</a:t>
            </a:r>
          </a:p>
          <a:p>
            <a:pPr indent="-342900" lvl="0" marL="457200" rtl="0">
              <a:spcBef>
                <a:spcPts val="0"/>
              </a:spcBef>
              <a:buClr>
                <a:srgbClr val="434343"/>
              </a:buClr>
              <a:buSzPct val="100000"/>
              <a:buFont typeface="Arial"/>
              <a:buChar char="●"/>
            </a:pPr>
            <a:r>
              <a:rPr lang="en-GB" sz="1800"/>
              <a:t>Teams complete challenges with an emphasis on teamwork</a:t>
            </a:r>
          </a:p>
          <a:p>
            <a:pPr indent="-342900" lvl="1" marL="914400" rtl="0">
              <a:spcBef>
                <a:spcPts val="0"/>
              </a:spcBef>
              <a:buClr>
                <a:srgbClr val="434343"/>
              </a:buClr>
              <a:buSzPct val="100000"/>
              <a:buFont typeface="Courier New"/>
              <a:buChar char="o"/>
            </a:pPr>
            <a:r>
              <a:rPr lang="en-GB" sz="1800"/>
              <a:t>Blindfolded Water Balloon Hunt</a:t>
            </a:r>
          </a:p>
          <a:p>
            <a:pPr indent="-342900" lvl="1" marL="914400" rtl="0">
              <a:spcBef>
                <a:spcPts val="0"/>
              </a:spcBef>
              <a:buClr>
                <a:srgbClr val="434343"/>
              </a:buClr>
              <a:buSzPct val="100000"/>
              <a:buFont typeface="Courier New"/>
              <a:buChar char="o"/>
            </a:pPr>
            <a:r>
              <a:rPr lang="en-GB" sz="1800"/>
              <a:t>Brain Teasers</a:t>
            </a:r>
          </a:p>
          <a:p>
            <a:pPr indent="-342900" lvl="1" marL="914400" rtl="0">
              <a:spcBef>
                <a:spcPts val="0"/>
              </a:spcBef>
              <a:buClr>
                <a:srgbClr val="434343"/>
              </a:buClr>
              <a:buSzPct val="100000"/>
              <a:buFont typeface="Courier New"/>
              <a:buChar char="o"/>
            </a:pPr>
            <a:r>
              <a:rPr lang="en-GB" sz="1800"/>
              <a:t>Tower Building</a:t>
            </a:r>
          </a:p>
          <a:p>
            <a:pPr indent="-342900" lvl="1" marL="914400" rtl="0">
              <a:spcBef>
                <a:spcPts val="0"/>
              </a:spcBef>
              <a:buClr>
                <a:srgbClr val="434343"/>
              </a:buClr>
              <a:buSzPct val="100000"/>
              <a:buFont typeface="Courier New"/>
              <a:buChar char="o"/>
            </a:pPr>
            <a:r>
              <a:rPr lang="en-GB" sz="1800"/>
              <a:t>Water Balloon Toss</a:t>
            </a:r>
          </a:p>
          <a:p>
            <a:pPr indent="-342900" lvl="1" marL="914400" rtl="0">
              <a:spcBef>
                <a:spcPts val="0"/>
              </a:spcBef>
              <a:buClr>
                <a:srgbClr val="434343"/>
              </a:buClr>
              <a:buSzPct val="100000"/>
              <a:buFont typeface="Courier New"/>
              <a:buChar char="o"/>
            </a:pPr>
            <a:r>
              <a:rPr lang="en-GB" sz="1800"/>
              <a:t>Heads Up</a:t>
            </a:r>
          </a:p>
          <a:p>
            <a:pPr indent="-342900" lvl="0" marL="457200" rtl="0">
              <a:spcBef>
                <a:spcPts val="0"/>
              </a:spcBef>
              <a:buClr>
                <a:srgbClr val="434343"/>
              </a:buClr>
              <a:buSzPct val="100000"/>
              <a:buFont typeface="Arial"/>
              <a:buChar char="●"/>
            </a:pPr>
            <a:r>
              <a:rPr lang="en-GB" sz="1800"/>
              <a:t>Volunteers explain, lead and run challenges</a:t>
            </a:r>
          </a:p>
          <a:p>
            <a:pPr indent="-342900" lvl="0" marL="457200">
              <a:spcBef>
                <a:spcPts val="0"/>
              </a:spcBef>
              <a:buClr>
                <a:srgbClr val="434343"/>
              </a:buClr>
              <a:buSzPct val="100000"/>
              <a:buFont typeface="Arial"/>
              <a:buChar char="●"/>
            </a:pPr>
            <a:r>
              <a:rPr lang="en-GB" sz="1800"/>
              <a:t>End: Participants and volunteers enjoy refreshments, while talking to people they just met or became closer with. Volunteers also log their hours.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title"/>
          </p:nvPr>
        </p:nvSpPr>
        <p:spPr>
          <a:xfrm>
            <a:off x="512850" y="2075528"/>
            <a:ext cx="8229600" cy="857400"/>
          </a:xfrm>
          <a:prstGeom prst="rect">
            <a:avLst/>
          </a:prstGeom>
        </p:spPr>
        <p:txBody>
          <a:bodyPr anchorCtr="0" anchor="b" bIns="91425" lIns="91425" rIns="91425" tIns="91425">
            <a:noAutofit/>
          </a:bodyPr>
          <a:lstStyle/>
          <a:p>
            <a:pPr>
              <a:spcBef>
                <a:spcPts val="0"/>
              </a:spcBef>
              <a:buNone/>
            </a:pPr>
            <a:r>
              <a:rPr lang="en-GB" sz="4800"/>
              <a:t>Event Photos</a:t>
            </a:r>
          </a:p>
        </p:txBody>
      </p:sp>
      <p:pic>
        <p:nvPicPr>
          <p:cNvPr id="61" name="Shape 61"/>
          <p:cNvPicPr preferRelativeResize="0"/>
          <p:nvPr/>
        </p:nvPicPr>
        <p:blipFill>
          <a:blip r:embed="rId3">
            <a:alphaModFix/>
          </a:blip>
          <a:stretch>
            <a:fillRect/>
          </a:stretch>
        </p:blipFill>
        <p:spPr>
          <a:xfrm>
            <a:off x="5511152" y="315150"/>
            <a:ext cx="3175649" cy="4610700"/>
          </a:xfrm>
          <a:prstGeom prst="rect">
            <a:avLst/>
          </a:prstGeom>
          <a:noFill/>
          <a:ln>
            <a:noFill/>
          </a:ln>
        </p:spPr>
      </p:pic>
      <p:sp>
        <p:nvSpPr>
          <p:cNvPr id="62" name="Shape 62"/>
          <p:cNvSpPr txBox="1"/>
          <p:nvPr/>
        </p:nvSpPr>
        <p:spPr>
          <a:xfrm>
            <a:off x="130975" y="2802450"/>
            <a:ext cx="5053799" cy="2123399"/>
          </a:xfrm>
          <a:prstGeom prst="rect">
            <a:avLst/>
          </a:prstGeom>
          <a:noFill/>
          <a:ln>
            <a:noFill/>
          </a:ln>
        </p:spPr>
        <p:txBody>
          <a:bodyPr anchorCtr="0" anchor="t" bIns="91425" lIns="91425" rIns="91425" tIns="91425">
            <a:noAutofit/>
          </a:bodyPr>
          <a:lstStyle/>
          <a:p>
            <a:pPr algn="r">
              <a:spcBef>
                <a:spcPts val="0"/>
              </a:spcBef>
              <a:buNone/>
            </a:pPr>
            <a:r>
              <a:rPr lang="en-GB" sz="3000">
                <a:solidFill>
                  <a:srgbClr val="434343"/>
                </a:solidFill>
                <a:latin typeface="Calibri"/>
                <a:ea typeface="Calibri"/>
                <a:cs typeface="Calibri"/>
                <a:sym typeface="Calibri"/>
              </a:rPr>
              <a:t>One teammate is guiding the other, who is blindfolded, verbally to pick up five water balloons at Selkirk Elementary.</a:t>
            </a:r>
          </a:p>
        </p:txBody>
      </p:sp>
      <p:sp>
        <p:nvSpPr>
          <p:cNvPr id="63" name="Shape 63"/>
          <p:cNvSpPr/>
          <p:nvPr/>
        </p:nvSpPr>
        <p:spPr>
          <a:xfrm>
            <a:off x="4205575" y="2262275"/>
            <a:ext cx="979200" cy="483900"/>
          </a:xfrm>
          <a:prstGeom prst="homePlate">
            <a:avLst>
              <a:gd fmla="val 50000" name="adj"/>
            </a:avLst>
          </a:prstGeom>
          <a:solidFill>
            <a:srgbClr val="BFFECF"/>
          </a:solidFill>
          <a:ln cap="flat" cmpd="sng" w="19050">
            <a:solidFill>
              <a:srgbClr val="BFFECF"/>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075528"/>
            <a:ext cx="8229600" cy="857400"/>
          </a:xfrm>
          <a:prstGeom prst="rect">
            <a:avLst/>
          </a:prstGeom>
        </p:spPr>
        <p:txBody>
          <a:bodyPr anchorCtr="0" anchor="b" bIns="91425" lIns="91425" rIns="91425" tIns="91425">
            <a:noAutofit/>
          </a:bodyPr>
          <a:lstStyle/>
          <a:p>
            <a:pPr lvl="0" rtl="0">
              <a:spcBef>
                <a:spcPts val="0"/>
              </a:spcBef>
              <a:buNone/>
            </a:pPr>
            <a:r>
              <a:rPr lang="en-GB" sz="4800"/>
              <a:t>Event Photos</a:t>
            </a:r>
          </a:p>
        </p:txBody>
      </p:sp>
      <p:sp>
        <p:nvSpPr>
          <p:cNvPr id="69" name="Shape 69"/>
          <p:cNvSpPr txBox="1"/>
          <p:nvPr/>
        </p:nvSpPr>
        <p:spPr>
          <a:xfrm>
            <a:off x="0" y="2802450"/>
            <a:ext cx="5053799" cy="2123399"/>
          </a:xfrm>
          <a:prstGeom prst="rect">
            <a:avLst/>
          </a:prstGeom>
          <a:noFill/>
          <a:ln>
            <a:noFill/>
          </a:ln>
        </p:spPr>
        <p:txBody>
          <a:bodyPr anchorCtr="0" anchor="t" bIns="91425" lIns="91425" rIns="91425" tIns="91425">
            <a:noAutofit/>
          </a:bodyPr>
          <a:lstStyle/>
          <a:p>
            <a:pPr lvl="0" rtl="0" algn="r">
              <a:spcBef>
                <a:spcPts val="0"/>
              </a:spcBef>
              <a:buNone/>
            </a:pPr>
            <a:r>
              <a:rPr lang="en-GB" sz="3000">
                <a:solidFill>
                  <a:srgbClr val="434343"/>
                </a:solidFill>
                <a:latin typeface="Calibri"/>
                <a:ea typeface="Calibri"/>
                <a:cs typeface="Calibri"/>
                <a:sym typeface="Calibri"/>
              </a:rPr>
              <a:t>A participant is attempting to roll a coin into the spaces between a fork outside of Kensington Library.</a:t>
            </a:r>
          </a:p>
        </p:txBody>
      </p:sp>
      <p:sp>
        <p:nvSpPr>
          <p:cNvPr id="70" name="Shape 70"/>
          <p:cNvSpPr/>
          <p:nvPr/>
        </p:nvSpPr>
        <p:spPr>
          <a:xfrm>
            <a:off x="4183700" y="2262275"/>
            <a:ext cx="979200" cy="483900"/>
          </a:xfrm>
          <a:prstGeom prst="homePlate">
            <a:avLst>
              <a:gd fmla="val 50000" name="adj"/>
            </a:avLst>
          </a:prstGeom>
          <a:solidFill>
            <a:srgbClr val="BFFECF"/>
          </a:solidFill>
          <a:ln cap="flat" cmpd="sng" w="19050">
            <a:solidFill>
              <a:srgbClr val="BFFECF"/>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pic>
        <p:nvPicPr>
          <p:cNvPr id="71" name="Shape 71"/>
          <p:cNvPicPr preferRelativeResize="0"/>
          <p:nvPr/>
        </p:nvPicPr>
        <p:blipFill>
          <a:blip r:embed="rId3">
            <a:alphaModFix/>
          </a:blip>
          <a:stretch>
            <a:fillRect/>
          </a:stretch>
        </p:blipFill>
        <p:spPr>
          <a:xfrm>
            <a:off x="5543381" y="205975"/>
            <a:ext cx="3143415" cy="471987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Event Photos</a:t>
            </a:r>
          </a:p>
        </p:txBody>
      </p:sp>
      <p:sp>
        <p:nvSpPr>
          <p:cNvPr id="77" name="Shape 77"/>
          <p:cNvSpPr txBox="1"/>
          <p:nvPr>
            <p:ph idx="1" type="body"/>
          </p:nvPr>
        </p:nvSpPr>
        <p:spPr>
          <a:xfrm>
            <a:off x="3044875" y="272425"/>
            <a:ext cx="3741900" cy="724500"/>
          </a:xfrm>
          <a:prstGeom prst="rect">
            <a:avLst/>
          </a:prstGeom>
        </p:spPr>
        <p:txBody>
          <a:bodyPr anchorCtr="0" anchor="t" bIns="91425" lIns="91425" rIns="91425" tIns="91425">
            <a:noAutofit/>
          </a:bodyPr>
          <a:lstStyle/>
          <a:p>
            <a:pPr>
              <a:spcBef>
                <a:spcPts val="0"/>
              </a:spcBef>
              <a:buNone/>
            </a:pPr>
            <a:r>
              <a:rPr lang="en-GB" sz="3600"/>
              <a:t>: Group Photo!</a:t>
            </a:r>
          </a:p>
        </p:txBody>
      </p:sp>
      <p:pic>
        <p:nvPicPr>
          <p:cNvPr id="78" name="Shape 78"/>
          <p:cNvPicPr preferRelativeResize="0"/>
          <p:nvPr/>
        </p:nvPicPr>
        <p:blipFill rotWithShape="1">
          <a:blip r:embed="rId3">
            <a:alphaModFix/>
          </a:blip>
          <a:srcRect b="0" l="0" r="0" t="14871"/>
          <a:stretch/>
        </p:blipFill>
        <p:spPr>
          <a:xfrm>
            <a:off x="569750" y="1063375"/>
            <a:ext cx="6858000" cy="38919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Self Evaluation</a:t>
            </a:r>
          </a:p>
        </p:txBody>
      </p:sp>
      <p:sp>
        <p:nvSpPr>
          <p:cNvPr id="84" name="Shape 84"/>
          <p:cNvSpPr txBox="1"/>
          <p:nvPr>
            <p:ph idx="1" type="body"/>
          </p:nvPr>
        </p:nvSpPr>
        <p:spPr>
          <a:xfrm>
            <a:off x="457200" y="1009175"/>
            <a:ext cx="8229600" cy="3725699"/>
          </a:xfrm>
          <a:prstGeom prst="rect">
            <a:avLst/>
          </a:prstGeom>
        </p:spPr>
        <p:txBody>
          <a:bodyPr anchorCtr="0" anchor="t" bIns="91425" lIns="91425" rIns="91425" tIns="91425">
            <a:noAutofit/>
          </a:bodyPr>
          <a:lstStyle/>
          <a:p>
            <a:pPr indent="-342900" lvl="0" marL="457200" rtl="0">
              <a:spcBef>
                <a:spcPts val="0"/>
              </a:spcBef>
              <a:buClr>
                <a:srgbClr val="434343"/>
              </a:buClr>
              <a:buSzPct val="100000"/>
              <a:buFont typeface="Arial"/>
              <a:buChar char="●"/>
            </a:pPr>
            <a:r>
              <a:rPr lang="en-GB" sz="1800"/>
              <a:t>From the beginning, we had a clear image of what we would like this race to be and we knew what we needed to do in order for the vision to become reality</a:t>
            </a:r>
          </a:p>
          <a:p>
            <a:pPr indent="-342900" lvl="0" marL="457200" rtl="0">
              <a:spcBef>
                <a:spcPts val="0"/>
              </a:spcBef>
              <a:buClr>
                <a:srgbClr val="434343"/>
              </a:buClr>
              <a:buSzPct val="100000"/>
              <a:buFont typeface="Arial"/>
              <a:buChar char="●"/>
            </a:pPr>
            <a:r>
              <a:rPr lang="en-GB" sz="1800"/>
              <a:t>However, we did not realize how much time was actually needed to check each thing off our to do list, but we learned that a lot of time and effort needed to be put into every aspect in order for the event to go well</a:t>
            </a:r>
          </a:p>
          <a:p>
            <a:pPr indent="-342900" lvl="1" marL="914400" rtl="0">
              <a:spcBef>
                <a:spcPts val="0"/>
              </a:spcBef>
              <a:buClr>
                <a:srgbClr val="434343"/>
              </a:buClr>
              <a:buSzPct val="100000"/>
              <a:buFont typeface="Courier New"/>
              <a:buChar char="o"/>
            </a:pPr>
            <a:r>
              <a:rPr lang="en-GB" sz="1800"/>
              <a:t>For example, we set aside an hour to make the clues, but clue making actually took an entire afternoon </a:t>
            </a:r>
          </a:p>
          <a:p>
            <a:pPr indent="-342900" lvl="0" marL="457200" rtl="0">
              <a:spcBef>
                <a:spcPts val="0"/>
              </a:spcBef>
              <a:buClr>
                <a:srgbClr val="434343"/>
              </a:buClr>
              <a:buSzPct val="100000"/>
              <a:buFont typeface="Arial"/>
              <a:buChar char="●"/>
            </a:pPr>
            <a:r>
              <a:rPr lang="en-GB" sz="1800"/>
              <a:t>We also did not realize how important it was to gather materials and promote as soon as we finished the poster, but we learned that doing so was essential in order to reduce the amount of work we had to do in the days before the event in case anything unexpected popped up creating more work</a:t>
            </a:r>
          </a:p>
          <a:p>
            <a:pPr indent="-342900" lvl="0" marL="457200">
              <a:spcBef>
                <a:spcPts val="0"/>
              </a:spcBef>
              <a:buClr>
                <a:srgbClr val="434343"/>
              </a:buClr>
              <a:buSzPct val="100000"/>
              <a:buFont typeface="Arial"/>
              <a:buChar char="●"/>
            </a:pPr>
            <a:r>
              <a:rPr lang="en-GB" sz="1800"/>
              <a:t>By working together as a team, we were still able to pull off an event that we are proud of despite the challenges we faced, and we learned from our mistakes and will apply our newfound knowledge to future experiences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GB"/>
              <a:t>Project Evaluation - Process</a:t>
            </a:r>
          </a:p>
        </p:txBody>
      </p:sp>
      <p:sp>
        <p:nvSpPr>
          <p:cNvPr id="90" name="Shape 90"/>
          <p:cNvSpPr txBox="1"/>
          <p:nvPr>
            <p:ph idx="1" type="body"/>
          </p:nvPr>
        </p:nvSpPr>
        <p:spPr>
          <a:xfrm>
            <a:off x="457200" y="1009175"/>
            <a:ext cx="8229600" cy="3725699"/>
          </a:xfrm>
          <a:prstGeom prst="rect">
            <a:avLst/>
          </a:prstGeom>
        </p:spPr>
        <p:txBody>
          <a:bodyPr anchorCtr="0" anchor="t" bIns="91425" lIns="91425" rIns="91425" tIns="91425">
            <a:noAutofit/>
          </a:bodyPr>
          <a:lstStyle/>
          <a:p>
            <a:pPr indent="-336550" lvl="0" marL="457200" rtl="0">
              <a:spcBef>
                <a:spcPts val="0"/>
              </a:spcBef>
              <a:buClr>
                <a:srgbClr val="434343"/>
              </a:buClr>
              <a:buSzPct val="100000"/>
              <a:buFont typeface="Arial"/>
              <a:buChar char="●"/>
            </a:pPr>
            <a:r>
              <a:rPr lang="en-GB" sz="1700">
                <a:latin typeface="Calibri"/>
                <a:ea typeface="Calibri"/>
                <a:cs typeface="Calibri"/>
                <a:sym typeface="Calibri"/>
              </a:rPr>
              <a:t>Some things did not go as planned</a:t>
            </a:r>
          </a:p>
          <a:p>
            <a:pPr indent="-336550" lvl="1" marL="914400" rtl="0">
              <a:spcBef>
                <a:spcPts val="0"/>
              </a:spcBef>
              <a:buClr>
                <a:srgbClr val="434343"/>
              </a:buClr>
              <a:buSzPct val="100000"/>
              <a:buFont typeface="Courier New"/>
              <a:buChar char="o"/>
            </a:pPr>
            <a:r>
              <a:rPr lang="en-GB" sz="1700">
                <a:latin typeface="Calibri"/>
                <a:ea typeface="Calibri"/>
                <a:cs typeface="Calibri"/>
                <a:sym typeface="Calibri"/>
              </a:rPr>
              <a:t>Refreshments were not made in time</a:t>
            </a:r>
          </a:p>
          <a:p>
            <a:pPr indent="-336550" lvl="2" marL="1371600" rtl="0">
              <a:spcBef>
                <a:spcPts val="0"/>
              </a:spcBef>
              <a:buClr>
                <a:srgbClr val="434343"/>
              </a:buClr>
              <a:buSzPct val="100000"/>
              <a:buFont typeface="Wingdings"/>
              <a:buChar char="§"/>
            </a:pPr>
            <a:r>
              <a:rPr lang="en-GB" sz="1700">
                <a:latin typeface="Calibri"/>
                <a:ea typeface="Calibri"/>
                <a:cs typeface="Calibri"/>
                <a:sym typeface="Calibri"/>
              </a:rPr>
              <a:t>Misjudged time = yogurt not frozen</a:t>
            </a:r>
          </a:p>
          <a:p>
            <a:pPr indent="-336550" lvl="3" marL="1828800" rtl="0">
              <a:spcBef>
                <a:spcPts val="0"/>
              </a:spcBef>
              <a:buClr>
                <a:srgbClr val="434343"/>
              </a:buClr>
              <a:buSzPct val="100000"/>
              <a:buFont typeface="Arial"/>
              <a:buChar char="●"/>
            </a:pPr>
            <a:r>
              <a:rPr lang="en-GB" sz="1700">
                <a:latin typeface="Calibri"/>
                <a:ea typeface="Calibri"/>
                <a:cs typeface="Calibri"/>
                <a:sym typeface="Calibri"/>
              </a:rPr>
              <a:t>Result: Ate the yogurt as yogurt - not a problem </a:t>
            </a:r>
          </a:p>
          <a:p>
            <a:pPr indent="-336550" lvl="2" marL="1371600" rtl="0">
              <a:spcBef>
                <a:spcPts val="0"/>
              </a:spcBef>
              <a:buClr>
                <a:srgbClr val="434343"/>
              </a:buClr>
              <a:buSzPct val="100000"/>
              <a:buFont typeface="Wingdings"/>
              <a:buChar char="§"/>
            </a:pPr>
            <a:r>
              <a:rPr lang="en-GB" sz="1700">
                <a:latin typeface="Calibri"/>
                <a:ea typeface="Calibri"/>
                <a:cs typeface="Calibri"/>
                <a:sym typeface="Calibri"/>
              </a:rPr>
              <a:t>Forgot to make lemonade, later no supervision</a:t>
            </a:r>
          </a:p>
          <a:p>
            <a:pPr indent="-336550" lvl="3" marL="1828800" rtl="0">
              <a:spcBef>
                <a:spcPts val="0"/>
              </a:spcBef>
              <a:buClr>
                <a:srgbClr val="434343"/>
              </a:buClr>
              <a:buSzPct val="100000"/>
              <a:buFont typeface="Arial"/>
              <a:buChar char="●"/>
            </a:pPr>
            <a:r>
              <a:rPr lang="en-GB" sz="1700">
                <a:latin typeface="Calibri"/>
                <a:ea typeface="Calibri"/>
                <a:cs typeface="Calibri"/>
                <a:sym typeface="Calibri"/>
              </a:rPr>
              <a:t>Result: Had water instead to accompany the cookies</a:t>
            </a:r>
          </a:p>
          <a:p>
            <a:pPr indent="-336550" lvl="1" marL="914400" rtl="0">
              <a:spcBef>
                <a:spcPts val="0"/>
              </a:spcBef>
              <a:buClr>
                <a:srgbClr val="434343"/>
              </a:buClr>
              <a:buSzPct val="100000"/>
              <a:buFont typeface="Courier New"/>
              <a:buChar char="o"/>
            </a:pPr>
            <a:r>
              <a:rPr lang="en-GB" sz="1700">
                <a:latin typeface="Calibri"/>
                <a:ea typeface="Calibri"/>
                <a:cs typeface="Calibri"/>
                <a:sym typeface="Calibri"/>
              </a:rPr>
              <a:t>Activities </a:t>
            </a:r>
          </a:p>
          <a:p>
            <a:pPr indent="-336550" lvl="2" marL="1371600" rtl="0">
              <a:spcBef>
                <a:spcPts val="0"/>
              </a:spcBef>
              <a:buClr>
                <a:srgbClr val="434343"/>
              </a:buClr>
              <a:buSzPct val="100000"/>
              <a:buFont typeface="Wingdings"/>
              <a:buChar char="§"/>
            </a:pPr>
            <a:r>
              <a:rPr lang="en-GB" sz="1700">
                <a:latin typeface="Calibri"/>
                <a:ea typeface="Calibri"/>
                <a:cs typeface="Calibri"/>
                <a:sym typeface="Calibri"/>
              </a:rPr>
              <a:t>Some teams found loopholes in our instructions</a:t>
            </a:r>
          </a:p>
          <a:p>
            <a:pPr indent="-336550" lvl="3" marL="1828800" rtl="0">
              <a:spcBef>
                <a:spcPts val="600"/>
              </a:spcBef>
              <a:buClr>
                <a:srgbClr val="434343"/>
              </a:buClr>
              <a:buSzPct val="100000"/>
              <a:buFont typeface="Arial"/>
              <a:buChar char="●"/>
            </a:pPr>
            <a:r>
              <a:rPr lang="en-GB" sz="1700">
                <a:latin typeface="Calibri"/>
                <a:ea typeface="Calibri"/>
                <a:cs typeface="Calibri"/>
                <a:sym typeface="Calibri"/>
              </a:rPr>
              <a:t>Result: Teams accused each other of cheating, however, it was done jokingly and there were no hard feelings. Also, the things they did were not exactly against the rules, so technically, they did not cheat.</a:t>
            </a:r>
          </a:p>
          <a:p>
            <a:pPr indent="-336550" lvl="2" marL="1371600" rtl="0">
              <a:spcBef>
                <a:spcPts val="0"/>
              </a:spcBef>
              <a:buClr>
                <a:srgbClr val="434343"/>
              </a:buClr>
              <a:buSzPct val="100000"/>
              <a:buFont typeface="Wingdings"/>
              <a:buChar char="§"/>
            </a:pPr>
            <a:r>
              <a:rPr lang="en-GB" sz="1700">
                <a:latin typeface="Calibri"/>
                <a:ea typeface="Calibri"/>
                <a:cs typeface="Calibri"/>
                <a:sym typeface="Calibri"/>
              </a:rPr>
              <a:t>At one station, two activities had to be completed but teams were given a choice of doing one or the other</a:t>
            </a:r>
          </a:p>
          <a:p>
            <a:pPr indent="-336550" lvl="3" marL="1828800" rtl="0">
              <a:spcBef>
                <a:spcPts val="0"/>
              </a:spcBef>
              <a:buClr>
                <a:srgbClr val="434343"/>
              </a:buClr>
              <a:buSzPct val="100000"/>
              <a:buFont typeface="Arial"/>
              <a:buChar char="●"/>
            </a:pPr>
            <a:r>
              <a:rPr lang="en-GB" sz="1700">
                <a:latin typeface="Calibri"/>
                <a:ea typeface="Calibri"/>
                <a:cs typeface="Calibri"/>
                <a:sym typeface="Calibri"/>
              </a:rPr>
              <a:t>Result: </a:t>
            </a:r>
            <a:r>
              <a:rPr lang="en-GB" sz="1700"/>
              <a:t>Less</a:t>
            </a:r>
            <a:r>
              <a:rPr lang="en-GB" sz="1700">
                <a:latin typeface="Calibri"/>
                <a:ea typeface="Calibri"/>
                <a:cs typeface="Calibri"/>
                <a:sym typeface="Calibri"/>
              </a:rPr>
              <a:t> time </a:t>
            </a:r>
            <a:r>
              <a:rPr lang="en-GB" sz="1700"/>
              <a:t>needed</a:t>
            </a:r>
            <a:r>
              <a:rPr lang="en-GB" sz="1700">
                <a:latin typeface="Calibri"/>
                <a:ea typeface="Calibri"/>
                <a:cs typeface="Calibri"/>
                <a:sym typeface="Calibri"/>
              </a:rPr>
              <a:t> to complete </a:t>
            </a:r>
            <a:r>
              <a:rPr lang="en-GB" sz="1700"/>
              <a:t>the</a:t>
            </a:r>
            <a:r>
              <a:rPr lang="en-GB" sz="1700">
                <a:latin typeface="Calibri"/>
                <a:ea typeface="Calibri"/>
                <a:cs typeface="Calibri"/>
                <a:sym typeface="Calibri"/>
              </a:rPr>
              <a:t> station, so the race itself was shorter. This wasn’t </a:t>
            </a:r>
            <a:r>
              <a:rPr lang="en-GB" sz="1700"/>
              <a:t>a big</a:t>
            </a:r>
            <a:r>
              <a:rPr lang="en-GB" sz="1700">
                <a:latin typeface="Calibri"/>
                <a:ea typeface="Calibri"/>
                <a:cs typeface="Calibri"/>
                <a:sym typeface="Calibri"/>
              </a:rPr>
              <a:t> problem</a:t>
            </a:r>
            <a:r>
              <a:rPr lang="en-GB" sz="1700"/>
              <a:t> -</a:t>
            </a:r>
            <a:r>
              <a:rPr lang="en-GB" sz="1700">
                <a:latin typeface="Calibri"/>
                <a:ea typeface="Calibri"/>
                <a:cs typeface="Calibri"/>
                <a:sym typeface="Calibri"/>
              </a:rPr>
              <a:t> more time to clean up!</a:t>
            </a:r>
          </a:p>
          <a:p>
            <a:pPr indent="0" lvl="0" marL="457200" marR="0" rtl="0" algn="l">
              <a:lnSpc>
                <a:spcPct val="100000"/>
              </a:lnSpc>
              <a:spcBef>
                <a:spcPts val="480"/>
              </a:spcBef>
              <a:spcAft>
                <a:spcPts val="0"/>
              </a:spcAft>
              <a:buNone/>
            </a:pPr>
            <a:r>
              <a:t/>
            </a:r>
            <a:endParaRPr sz="1800">
              <a:latin typeface="Calibri"/>
              <a:ea typeface="Calibri"/>
              <a:cs typeface="Calibri"/>
              <a:sym typeface="Calibri"/>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