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7" d="100"/>
          <a:sy n="147" d="100"/>
        </p:scale>
        <p:origin x="-558" y="-96"/>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4" name="Shape 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0" name="Shape 1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8" name="Shape 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p:nvPr/>
        </p:nvSpPr>
        <p:spPr>
          <a:xfrm>
            <a:off x="0" y="0"/>
            <a:ext cx="9144000" cy="3518399"/>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cxnSp>
        <p:nvCxnSpPr>
          <p:cNvPr id="10" name="Shape 10"/>
          <p:cNvCxnSpPr/>
          <p:nvPr/>
        </p:nvCxnSpPr>
        <p:spPr>
          <a:xfrm>
            <a:off x="0" y="3496604"/>
            <a:ext cx="9144000" cy="0"/>
          </a:xfrm>
          <a:prstGeom prst="straightConnector1">
            <a:avLst/>
          </a:prstGeom>
          <a:noFill/>
          <a:ln w="57150" cap="flat" cmpd="sng">
            <a:solidFill>
              <a:srgbClr val="000000">
                <a:alpha val="14901"/>
              </a:srgbClr>
            </a:solidFill>
            <a:prstDash val="solid"/>
            <a:round/>
            <a:headEnd type="none" w="med" len="med"/>
            <a:tailEnd type="none" w="med" len="med"/>
          </a:ln>
        </p:spPr>
      </p:cxnSp>
      <p:sp>
        <p:nvSpPr>
          <p:cNvPr id="11" name="Shape 11"/>
          <p:cNvSpPr txBox="1">
            <a:spLocks noGrp="1"/>
          </p:cNvSpPr>
          <p:nvPr>
            <p:ph type="ctrTitle"/>
          </p:nvPr>
        </p:nvSpPr>
        <p:spPr>
          <a:xfrm>
            <a:off x="685800" y="1867781"/>
            <a:ext cx="7772400" cy="1648800"/>
          </a:xfrm>
          <a:prstGeom prst="rect">
            <a:avLst/>
          </a:prstGeom>
        </p:spPr>
        <p:txBody>
          <a:bodyPr lIns="91425" tIns="91425" rIns="91425" bIns="91425" anchor="b" anchorCtr="0"/>
          <a:lstStyle>
            <a:lvl1pPr>
              <a:spcBef>
                <a:spcPts val="0"/>
              </a:spcBef>
              <a:buSzPct val="100000"/>
              <a:defRPr sz="7200"/>
            </a:lvl1pPr>
            <a:lvl2pPr>
              <a:spcBef>
                <a:spcPts val="0"/>
              </a:spcBef>
              <a:buSzPct val="100000"/>
              <a:defRPr sz="7200"/>
            </a:lvl2pPr>
            <a:lvl3pPr>
              <a:spcBef>
                <a:spcPts val="0"/>
              </a:spcBef>
              <a:buSzPct val="100000"/>
              <a:defRPr sz="7200"/>
            </a:lvl3pPr>
            <a:lvl4pPr>
              <a:spcBef>
                <a:spcPts val="0"/>
              </a:spcBef>
              <a:buSzPct val="100000"/>
              <a:defRPr sz="7200"/>
            </a:lvl4pPr>
            <a:lvl5pPr>
              <a:spcBef>
                <a:spcPts val="0"/>
              </a:spcBef>
              <a:buSzPct val="100000"/>
              <a:defRPr sz="7200"/>
            </a:lvl5pPr>
            <a:lvl6pPr>
              <a:spcBef>
                <a:spcPts val="0"/>
              </a:spcBef>
              <a:buSzPct val="100000"/>
              <a:defRPr sz="7200"/>
            </a:lvl6pPr>
            <a:lvl7pPr>
              <a:spcBef>
                <a:spcPts val="0"/>
              </a:spcBef>
              <a:buSzPct val="100000"/>
              <a:defRPr sz="7200"/>
            </a:lvl7pPr>
            <a:lvl8pPr>
              <a:spcBef>
                <a:spcPts val="0"/>
              </a:spcBef>
              <a:buSzPct val="100000"/>
              <a:defRPr sz="7200"/>
            </a:lvl8pPr>
            <a:lvl9pPr>
              <a:spcBef>
                <a:spcPts val="0"/>
              </a:spcBef>
              <a:buSzPct val="100000"/>
              <a:defRPr sz="7200"/>
            </a:lvl9pPr>
          </a:lstStyle>
          <a:p>
            <a:endParaRPr/>
          </a:p>
        </p:txBody>
      </p:sp>
      <p:sp>
        <p:nvSpPr>
          <p:cNvPr id="12" name="Shape 12"/>
          <p:cNvSpPr txBox="1">
            <a:spLocks noGrp="1"/>
          </p:cNvSpPr>
          <p:nvPr>
            <p:ph type="subTitle" idx="1"/>
          </p:nvPr>
        </p:nvSpPr>
        <p:spPr>
          <a:xfrm>
            <a:off x="685800" y="3627026"/>
            <a:ext cx="7772400" cy="774300"/>
          </a:xfrm>
          <a:prstGeom prst="rect">
            <a:avLst/>
          </a:prstGeom>
        </p:spPr>
        <p:txBody>
          <a:bodyPr lIns="91425" tIns="91425" rIns="91425" bIns="91425" anchor="t" anchorCtr="0"/>
          <a:lstStyle>
            <a:lvl1pPr>
              <a:spcBef>
                <a:spcPts val="0"/>
              </a:spcBef>
              <a:buClr>
                <a:schemeClr val="dk2"/>
              </a:buClr>
              <a:buNone/>
              <a:defRPr>
                <a:solidFill>
                  <a:schemeClr val="dk2"/>
                </a:solidFill>
              </a:defRPr>
            </a:lvl1pPr>
            <a:lvl2pPr>
              <a:spcBef>
                <a:spcPts val="0"/>
              </a:spcBef>
              <a:buClr>
                <a:schemeClr val="dk2"/>
              </a:buClr>
              <a:buSzPct val="100000"/>
              <a:buNone/>
              <a:defRPr sz="3000">
                <a:solidFill>
                  <a:schemeClr val="dk2"/>
                </a:solidFill>
              </a:defRPr>
            </a:lvl2pPr>
            <a:lvl3pPr>
              <a:spcBef>
                <a:spcPts val="0"/>
              </a:spcBef>
              <a:buClr>
                <a:schemeClr val="dk2"/>
              </a:buClr>
              <a:buSzPct val="100000"/>
              <a:buNone/>
              <a:defRPr sz="3000">
                <a:solidFill>
                  <a:schemeClr val="dk2"/>
                </a:solidFill>
              </a:defRPr>
            </a:lvl3pPr>
            <a:lvl4pPr>
              <a:spcBef>
                <a:spcPts val="0"/>
              </a:spcBef>
              <a:buClr>
                <a:schemeClr val="dk2"/>
              </a:buClr>
              <a:buSzPct val="100000"/>
              <a:buNone/>
              <a:defRPr sz="3000">
                <a:solidFill>
                  <a:schemeClr val="dk2"/>
                </a:solidFill>
              </a:defRPr>
            </a:lvl4pPr>
            <a:lvl5pPr>
              <a:spcBef>
                <a:spcPts val="0"/>
              </a:spcBef>
              <a:buClr>
                <a:schemeClr val="dk2"/>
              </a:buClr>
              <a:buSzPct val="100000"/>
              <a:buNone/>
              <a:defRPr sz="3000">
                <a:solidFill>
                  <a:schemeClr val="dk2"/>
                </a:solidFill>
              </a:defRPr>
            </a:lvl5pPr>
            <a:lvl6pPr>
              <a:spcBef>
                <a:spcPts val="0"/>
              </a:spcBef>
              <a:buClr>
                <a:schemeClr val="dk2"/>
              </a:buClr>
              <a:buSzPct val="100000"/>
              <a:buNone/>
              <a:defRPr sz="3000">
                <a:solidFill>
                  <a:schemeClr val="dk2"/>
                </a:solidFill>
              </a:defRPr>
            </a:lvl6pPr>
            <a:lvl7pPr>
              <a:spcBef>
                <a:spcPts val="0"/>
              </a:spcBef>
              <a:buClr>
                <a:schemeClr val="dk2"/>
              </a:buClr>
              <a:buSzPct val="100000"/>
              <a:buNone/>
              <a:defRPr sz="3000">
                <a:solidFill>
                  <a:schemeClr val="dk2"/>
                </a:solidFill>
              </a:defRPr>
            </a:lvl7pPr>
            <a:lvl8pPr>
              <a:spcBef>
                <a:spcPts val="0"/>
              </a:spcBef>
              <a:buClr>
                <a:schemeClr val="dk2"/>
              </a:buClr>
              <a:buSzPct val="100000"/>
              <a:buNone/>
              <a:defRPr sz="3000">
                <a:solidFill>
                  <a:schemeClr val="dk2"/>
                </a:solidFill>
              </a:defRPr>
            </a:lvl8pPr>
            <a:lvl9pPr>
              <a:spcBef>
                <a:spcPts val="0"/>
              </a:spcBef>
              <a:buClr>
                <a:schemeClr val="dk2"/>
              </a:buClr>
              <a:buSzPct val="100000"/>
              <a:buNone/>
              <a:defRPr sz="3000">
                <a:solidFill>
                  <a:schemeClr val="dk2"/>
                </a:solidFill>
              </a:defRPr>
            </a:lvl9pPr>
          </a:lstStyle>
          <a:p>
            <a:endParaRPr/>
          </a:p>
        </p:txBody>
      </p:sp>
      <p:sp>
        <p:nvSpPr>
          <p:cNvPr id="13" name="Shape 1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4"/>
        <p:cNvGrpSpPr/>
        <p:nvPr/>
      </p:nvGrpSpPr>
      <p:grpSpPr>
        <a:xfrm>
          <a:off x="0" y="0"/>
          <a:ext cx="0" cy="0"/>
          <a:chOff x="0" y="0"/>
          <a:chExt cx="0" cy="0"/>
        </a:xfrm>
      </p:grpSpPr>
      <p:sp>
        <p:nvSpPr>
          <p:cNvPr id="15" name="Shape 15"/>
          <p:cNvSpPr/>
          <p:nvPr/>
        </p:nvSpPr>
        <p:spPr>
          <a:xfrm>
            <a:off x="0" y="0"/>
            <a:ext cx="9144000" cy="1149900"/>
          </a:xfrm>
          <a:prstGeom prst="rect">
            <a:avLst/>
          </a:prstGeom>
          <a:solidFill>
            <a:srgbClr val="2388DB"/>
          </a:solidFill>
          <a:ln>
            <a:noFill/>
          </a:ln>
        </p:spPr>
        <p:txBody>
          <a:bodyPr lIns="91425" tIns="45700" rIns="91425" bIns="45700" anchor="ctr" anchorCtr="0">
            <a:noAutofit/>
          </a:bodyPr>
          <a:lstStyle/>
          <a:p>
            <a:pPr>
              <a:spcBef>
                <a:spcPts val="0"/>
              </a:spcBef>
              <a:buNone/>
            </a:pPr>
            <a:endParaRPr/>
          </a:p>
        </p:txBody>
      </p:sp>
      <p:cxnSp>
        <p:nvCxnSpPr>
          <p:cNvPr id="16" name="Shape 16"/>
          <p:cNvCxnSpPr/>
          <p:nvPr/>
        </p:nvCxnSpPr>
        <p:spPr>
          <a:xfrm>
            <a:off x="0" y="1127875"/>
            <a:ext cx="9144000" cy="0"/>
          </a:xfrm>
          <a:prstGeom prst="straightConnector1">
            <a:avLst/>
          </a:prstGeom>
          <a:noFill/>
          <a:ln w="57150" cap="flat" cmpd="sng">
            <a:solidFill>
              <a:srgbClr val="000000">
                <a:alpha val="14901"/>
              </a:srgbClr>
            </a:solidFill>
            <a:prstDash val="solid"/>
            <a:round/>
            <a:headEnd type="none" w="med" len="med"/>
            <a:tailEnd type="none" w="med" len="med"/>
          </a:ln>
        </p:spPr>
      </p:cxnSp>
      <p:sp>
        <p:nvSpPr>
          <p:cNvPr id="17" name="Shape 17"/>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p:nvPr/>
        </p:nvSpPr>
        <p:spPr>
          <a:xfrm>
            <a:off x="0" y="0"/>
            <a:ext cx="9144000" cy="11499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cxnSp>
        <p:nvCxnSpPr>
          <p:cNvPr id="22" name="Shape 22"/>
          <p:cNvCxnSpPr/>
          <p:nvPr/>
        </p:nvCxnSpPr>
        <p:spPr>
          <a:xfrm>
            <a:off x="0" y="1127875"/>
            <a:ext cx="9144000" cy="0"/>
          </a:xfrm>
          <a:prstGeom prst="straightConnector1">
            <a:avLst/>
          </a:prstGeom>
          <a:noFill/>
          <a:ln w="57150" cap="flat" cmpd="sng">
            <a:solidFill>
              <a:srgbClr val="000000">
                <a:alpha val="14901"/>
              </a:srgbClr>
            </a:solidFill>
            <a:prstDash val="solid"/>
            <a:round/>
            <a:headEnd type="none" w="med" len="med"/>
            <a:tailEnd type="none" w="med" len="med"/>
          </a:ln>
        </p:spPr>
      </p:cxnSp>
      <p:sp>
        <p:nvSpPr>
          <p:cNvPr id="23" name="Shape 23"/>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4" name="Shape 24"/>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5" name="Shape 25"/>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6" name="Shape 2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7"/>
        <p:cNvGrpSpPr/>
        <p:nvPr/>
      </p:nvGrpSpPr>
      <p:grpSpPr>
        <a:xfrm>
          <a:off x="0" y="0"/>
          <a:ext cx="0" cy="0"/>
          <a:chOff x="0" y="0"/>
          <a:chExt cx="0" cy="0"/>
        </a:xfrm>
      </p:grpSpPr>
      <p:sp>
        <p:nvSpPr>
          <p:cNvPr id="28" name="Shape 28"/>
          <p:cNvSpPr/>
          <p:nvPr/>
        </p:nvSpPr>
        <p:spPr>
          <a:xfrm>
            <a:off x="0" y="0"/>
            <a:ext cx="9144000" cy="1149900"/>
          </a:xfrm>
          <a:prstGeom prst="rect">
            <a:avLst/>
          </a:prstGeom>
          <a:solidFill>
            <a:srgbClr val="2388DB"/>
          </a:solidFill>
          <a:ln>
            <a:noFill/>
          </a:ln>
        </p:spPr>
        <p:txBody>
          <a:bodyPr lIns="91425" tIns="45700" rIns="91425" bIns="45700" anchor="ctr" anchorCtr="0">
            <a:noAutofit/>
          </a:bodyPr>
          <a:lstStyle/>
          <a:p>
            <a:pPr>
              <a:spcBef>
                <a:spcPts val="0"/>
              </a:spcBef>
              <a:buNone/>
            </a:pPr>
            <a:endParaRPr/>
          </a:p>
        </p:txBody>
      </p:sp>
      <p:cxnSp>
        <p:nvCxnSpPr>
          <p:cNvPr id="29" name="Shape 29"/>
          <p:cNvCxnSpPr/>
          <p:nvPr/>
        </p:nvCxnSpPr>
        <p:spPr>
          <a:xfrm>
            <a:off x="0" y="1127875"/>
            <a:ext cx="9144000" cy="0"/>
          </a:xfrm>
          <a:prstGeom prst="straightConnector1">
            <a:avLst/>
          </a:prstGeom>
          <a:noFill/>
          <a:ln w="57150" cap="flat" cmpd="sng">
            <a:solidFill>
              <a:srgbClr val="000000">
                <a:alpha val="14901"/>
              </a:srgbClr>
            </a:solidFill>
            <a:prstDash val="solid"/>
            <a:round/>
            <a:headEnd type="none" w="med" len="med"/>
            <a:tailEnd type="none" w="med" len="med"/>
          </a:ln>
        </p:spPr>
      </p:cxnSp>
      <p:sp>
        <p:nvSpPr>
          <p:cNvPr id="30" name="Shape 30"/>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1" name="Shape 3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32"/>
        <p:cNvGrpSpPr/>
        <p:nvPr/>
      </p:nvGrpSpPr>
      <p:grpSpPr>
        <a:xfrm>
          <a:off x="0" y="0"/>
          <a:ext cx="0" cy="0"/>
          <a:chOff x="0" y="0"/>
          <a:chExt cx="0" cy="0"/>
        </a:xfrm>
      </p:grpSpPr>
      <p:sp>
        <p:nvSpPr>
          <p:cNvPr id="33" name="Shape 33"/>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a:spcBef>
                <a:spcPts val="0"/>
              </a:spcBef>
              <a:buClr>
                <a:schemeClr val="dk2"/>
              </a:buClr>
              <a:buSzPct val="100000"/>
              <a:buNone/>
              <a:defRPr sz="1800">
                <a:solidFill>
                  <a:schemeClr val="dk2"/>
                </a:solidFill>
              </a:defRPr>
            </a:lvl1pPr>
          </a:lstStyle>
          <a:p>
            <a:endParaRPr/>
          </a:p>
        </p:txBody>
      </p:sp>
      <p:sp>
        <p:nvSpPr>
          <p:cNvPr id="34" name="Shape 34"/>
          <p:cNvSpPr/>
          <p:nvPr/>
        </p:nvSpPr>
        <p:spPr>
          <a:xfrm>
            <a:off x="4274" y="0"/>
            <a:ext cx="9144000" cy="4406399"/>
          </a:xfrm>
          <a:prstGeom prst="rect">
            <a:avLst/>
          </a:prstGeom>
          <a:solidFill>
            <a:srgbClr val="2388DB"/>
          </a:solidFill>
          <a:ln>
            <a:noFill/>
          </a:ln>
        </p:spPr>
        <p:txBody>
          <a:bodyPr lIns="91425" tIns="45700" rIns="91425" bIns="45700" anchor="ctr" anchorCtr="0">
            <a:noAutofit/>
          </a:bodyPr>
          <a:lstStyle/>
          <a:p>
            <a:pPr>
              <a:spcBef>
                <a:spcPts val="0"/>
              </a:spcBef>
              <a:buNone/>
            </a:pPr>
            <a:endParaRPr/>
          </a:p>
        </p:txBody>
      </p:sp>
      <p:cxnSp>
        <p:nvCxnSpPr>
          <p:cNvPr id="35" name="Shape 35"/>
          <p:cNvCxnSpPr/>
          <p:nvPr/>
        </p:nvCxnSpPr>
        <p:spPr>
          <a:xfrm>
            <a:off x="0" y="4384371"/>
            <a:ext cx="9144000" cy="0"/>
          </a:xfrm>
          <a:prstGeom prst="straightConnector1">
            <a:avLst/>
          </a:prstGeom>
          <a:noFill/>
          <a:ln w="57150" cap="flat" cmpd="sng">
            <a:solidFill>
              <a:srgbClr val="000000">
                <a:alpha val="14901"/>
              </a:srgbClr>
            </a:solidFill>
            <a:prstDash val="solid"/>
            <a:round/>
            <a:headEnd type="none" w="med" len="med"/>
            <a:tailEnd type="none" w="med" len="med"/>
          </a:ln>
        </p:spPr>
      </p:cxnSp>
      <p:sp>
        <p:nvSpPr>
          <p:cNvPr id="36" name="Shape 3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bg>
      <p:bgPr>
        <a:solidFill>
          <a:schemeClr val="dk2"/>
        </a:solidFill>
        <a:effectLst/>
      </p:bgPr>
    </p:bg>
    <p:spTree>
      <p:nvGrpSpPr>
        <p:cNvPr id="1" name="Shape 37"/>
        <p:cNvGrpSpPr/>
        <p:nvPr/>
      </p:nvGrpSpPr>
      <p:grpSpPr>
        <a:xfrm>
          <a:off x="0" y="0"/>
          <a:ext cx="0" cy="0"/>
          <a:chOff x="0" y="0"/>
          <a:chExt cx="0" cy="0"/>
        </a:xfrm>
      </p:grpSpPr>
      <p:sp>
        <p:nvSpPr>
          <p:cNvPr id="38" name="Shape 38"/>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lt1"/>
                </a:solidFill>
              </a:rPr>
              <a:pPr>
                <a:spcBef>
                  <a:spcPts val="0"/>
                </a:spcBef>
                <a:buNone/>
              </a:pPr>
              <a:t>‹#›</a:t>
            </a:fld>
            <a:endParaRPr lang="en">
              <a:solidFill>
                <a:schemeClr val="lt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a:spcBef>
                <a:spcPts val="0"/>
              </a:spcBef>
              <a:buClr>
                <a:schemeClr val="lt1"/>
              </a:buClr>
              <a:buSzPct val="100000"/>
              <a:buNone/>
              <a:defRPr sz="3600" b="1">
                <a:solidFill>
                  <a:schemeClr val="lt1"/>
                </a:solidFill>
              </a:defRPr>
            </a:lvl1pPr>
            <a:lvl2pPr>
              <a:spcBef>
                <a:spcPts val="0"/>
              </a:spcBef>
              <a:buClr>
                <a:schemeClr val="lt1"/>
              </a:buClr>
              <a:buSzPct val="100000"/>
              <a:buNone/>
              <a:defRPr sz="3600" b="1">
                <a:solidFill>
                  <a:schemeClr val="lt1"/>
                </a:solidFill>
              </a:defRPr>
            </a:lvl2pPr>
            <a:lvl3pPr>
              <a:spcBef>
                <a:spcPts val="0"/>
              </a:spcBef>
              <a:buClr>
                <a:schemeClr val="lt1"/>
              </a:buClr>
              <a:buSzPct val="100000"/>
              <a:buNone/>
              <a:defRPr sz="3600" b="1">
                <a:solidFill>
                  <a:schemeClr val="lt1"/>
                </a:solidFill>
              </a:defRPr>
            </a:lvl3pPr>
            <a:lvl4pPr>
              <a:spcBef>
                <a:spcPts val="0"/>
              </a:spcBef>
              <a:buClr>
                <a:schemeClr val="lt1"/>
              </a:buClr>
              <a:buSzPct val="100000"/>
              <a:buNone/>
              <a:defRPr sz="3600" b="1">
                <a:solidFill>
                  <a:schemeClr val="lt1"/>
                </a:solidFill>
              </a:defRPr>
            </a:lvl4pPr>
            <a:lvl5pPr>
              <a:spcBef>
                <a:spcPts val="0"/>
              </a:spcBef>
              <a:buClr>
                <a:schemeClr val="lt1"/>
              </a:buClr>
              <a:buSzPct val="100000"/>
              <a:buNone/>
              <a:defRPr sz="3600" b="1">
                <a:solidFill>
                  <a:schemeClr val="lt1"/>
                </a:solidFill>
              </a:defRPr>
            </a:lvl5pPr>
            <a:lvl6pPr>
              <a:spcBef>
                <a:spcPts val="0"/>
              </a:spcBef>
              <a:buClr>
                <a:schemeClr val="lt1"/>
              </a:buClr>
              <a:buSzPct val="100000"/>
              <a:buNone/>
              <a:defRPr sz="3600" b="1">
                <a:solidFill>
                  <a:schemeClr val="lt1"/>
                </a:solidFill>
              </a:defRPr>
            </a:lvl6pPr>
            <a:lvl7pPr>
              <a:spcBef>
                <a:spcPts val="0"/>
              </a:spcBef>
              <a:buClr>
                <a:schemeClr val="lt1"/>
              </a:buClr>
              <a:buSzPct val="100000"/>
              <a:buNone/>
              <a:defRPr sz="3600" b="1">
                <a:solidFill>
                  <a:schemeClr val="lt1"/>
                </a:solidFill>
              </a:defRPr>
            </a:lvl7pPr>
            <a:lvl8pPr>
              <a:spcBef>
                <a:spcPts val="0"/>
              </a:spcBef>
              <a:buClr>
                <a:schemeClr val="lt1"/>
              </a:buClr>
              <a:buSzPct val="100000"/>
              <a:buNone/>
              <a:defRPr sz="3600" b="1">
                <a:solidFill>
                  <a:schemeClr val="lt1"/>
                </a:solidFill>
              </a:defRPr>
            </a:lvl8pPr>
            <a:lvl9pPr>
              <a:spcBef>
                <a:spcPts val="0"/>
              </a:spcBef>
              <a:buClr>
                <a:schemeClr val="lt1"/>
              </a:buClr>
              <a:buSzPct val="100000"/>
              <a:buNone/>
              <a:defRPr sz="3600" b="1">
                <a:solidFill>
                  <a:schemeClr val="lt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sp>
        <p:nvSpPr>
          <p:cNvPr id="7" name="Shape 7"/>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en" sz="1300">
                <a:solidFill>
                  <a:schemeClr val="dk2"/>
                </a:solidFill>
              </a:rPr>
              <a:pPr algn="r">
                <a:spcBef>
                  <a:spcPts val="0"/>
                </a:spcBef>
                <a:buNone/>
              </a:pPr>
              <a:t>‹#›</a:t>
            </a:fld>
            <a:endParaRPr lang="en" sz="13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ctrTitle"/>
          </p:nvPr>
        </p:nvSpPr>
        <p:spPr>
          <a:xfrm>
            <a:off x="685800" y="1867781"/>
            <a:ext cx="7772400" cy="1648800"/>
          </a:xfrm>
          <a:prstGeom prst="rect">
            <a:avLst/>
          </a:prstGeom>
        </p:spPr>
        <p:txBody>
          <a:bodyPr lIns="91425" tIns="91425" rIns="91425" bIns="91425" anchor="b" anchorCtr="0">
            <a:noAutofit/>
          </a:bodyPr>
          <a:lstStyle/>
          <a:p>
            <a:pPr>
              <a:spcBef>
                <a:spcPts val="0"/>
              </a:spcBef>
              <a:buNone/>
            </a:pPr>
            <a:r>
              <a:rPr lang="en" sz="6000" i="1" u="sng"/>
              <a:t>T</a:t>
            </a:r>
            <a:r>
              <a:rPr lang="en" sz="6000" i="1" u="sng">
                <a:solidFill>
                  <a:srgbClr val="000000"/>
                </a:solidFill>
              </a:rPr>
              <a:t>h</a:t>
            </a:r>
            <a:r>
              <a:rPr lang="en" sz="6000" i="1" u="sng">
                <a:solidFill>
                  <a:srgbClr val="FF0000"/>
                </a:solidFill>
              </a:rPr>
              <a:t>e </a:t>
            </a:r>
            <a:r>
              <a:rPr lang="en" sz="6000" i="1" u="sng">
                <a:solidFill>
                  <a:srgbClr val="FF9900"/>
                </a:solidFill>
              </a:rPr>
              <a:t>D</a:t>
            </a:r>
            <a:r>
              <a:rPr lang="en" sz="6000" i="1" u="sng">
                <a:solidFill>
                  <a:srgbClr val="FFFF00"/>
                </a:solidFill>
              </a:rPr>
              <a:t>r</a:t>
            </a:r>
            <a:r>
              <a:rPr lang="en" sz="6000" i="1" u="sng">
                <a:solidFill>
                  <a:srgbClr val="00FF00"/>
                </a:solidFill>
              </a:rPr>
              <a:t>a</a:t>
            </a:r>
            <a:r>
              <a:rPr lang="en" sz="6000" i="1" u="sng">
                <a:solidFill>
                  <a:srgbClr val="00FFFF"/>
                </a:solidFill>
              </a:rPr>
              <a:t>m</a:t>
            </a:r>
            <a:r>
              <a:rPr lang="en" sz="6000" i="1" u="sng">
                <a:solidFill>
                  <a:srgbClr val="9900FF"/>
                </a:solidFill>
              </a:rPr>
              <a:t>a</a:t>
            </a:r>
            <a:r>
              <a:rPr lang="en" sz="6000" i="1" u="sng">
                <a:solidFill>
                  <a:srgbClr val="FF00FF"/>
                </a:solidFill>
              </a:rPr>
              <a:t>t</a:t>
            </a:r>
            <a:r>
              <a:rPr lang="en" sz="6000" i="1" u="sng">
                <a:solidFill>
                  <a:srgbClr val="D9EAD3"/>
                </a:solidFill>
              </a:rPr>
              <a:t>i</a:t>
            </a:r>
            <a:r>
              <a:rPr lang="en" sz="6000" i="1" u="sng">
                <a:solidFill>
                  <a:srgbClr val="E06666"/>
                </a:solidFill>
              </a:rPr>
              <a:t>c</a:t>
            </a:r>
            <a:r>
              <a:rPr lang="en" sz="6000" i="1" u="sng">
                <a:solidFill>
                  <a:srgbClr val="F9CB9C"/>
                </a:solidFill>
              </a:rPr>
              <a:t>  </a:t>
            </a:r>
            <a:r>
              <a:rPr lang="en" sz="6000" i="1" u="sng">
                <a:solidFill>
                  <a:srgbClr val="0B5394"/>
                </a:solidFill>
              </a:rPr>
              <a:t>E</a:t>
            </a:r>
            <a:r>
              <a:rPr lang="en" sz="6000" i="1" u="sng">
                <a:solidFill>
                  <a:srgbClr val="A61C00"/>
                </a:solidFill>
              </a:rPr>
              <a:t>f</a:t>
            </a:r>
            <a:r>
              <a:rPr lang="en" sz="6000" i="1" u="sng">
                <a:solidFill>
                  <a:srgbClr val="E06666"/>
                </a:solidFill>
              </a:rPr>
              <a:t>f</a:t>
            </a:r>
            <a:r>
              <a:rPr lang="en" sz="6000" i="1" u="sng">
                <a:solidFill>
                  <a:srgbClr val="38761D"/>
                </a:solidFill>
              </a:rPr>
              <a:t>e</a:t>
            </a:r>
            <a:r>
              <a:rPr lang="en" sz="6000" i="1" u="sng">
                <a:solidFill>
                  <a:srgbClr val="4C1130"/>
                </a:solidFill>
              </a:rPr>
              <a:t>c</a:t>
            </a:r>
            <a:r>
              <a:rPr lang="en" sz="6000" i="1" u="sng"/>
              <a:t>t</a:t>
            </a:r>
          </a:p>
        </p:txBody>
      </p:sp>
      <p:sp>
        <p:nvSpPr>
          <p:cNvPr id="41" name="Shape 41"/>
          <p:cNvSpPr txBox="1">
            <a:spLocks noGrp="1"/>
          </p:cNvSpPr>
          <p:nvPr>
            <p:ph type="subTitle" idx="1"/>
          </p:nvPr>
        </p:nvSpPr>
        <p:spPr>
          <a:xfrm>
            <a:off x="685800" y="3627026"/>
            <a:ext cx="7772400" cy="774300"/>
          </a:xfrm>
          <a:prstGeom prst="rect">
            <a:avLst/>
          </a:prstGeom>
        </p:spPr>
        <p:txBody>
          <a:bodyPr lIns="91425" tIns="91425" rIns="91425" bIns="91425" anchor="t" anchorCtr="0">
            <a:noAutofit/>
          </a:bodyPr>
          <a:lstStyle/>
          <a:p>
            <a:pPr>
              <a:spcBef>
                <a:spcPts val="0"/>
              </a:spcBef>
              <a:buNone/>
            </a:pPr>
            <a:r>
              <a:rPr lang="en" b="1" i="1" u="sng" dirty="0"/>
              <a:t>F</a:t>
            </a:r>
            <a:r>
              <a:rPr lang="en" b="1" i="1" u="sng" dirty="0">
                <a:solidFill>
                  <a:srgbClr val="CC0000"/>
                </a:solidFill>
              </a:rPr>
              <a:t>i</a:t>
            </a:r>
            <a:r>
              <a:rPr lang="en" b="1" i="1" u="sng" dirty="0">
                <a:solidFill>
                  <a:srgbClr val="000000"/>
                </a:solidFill>
              </a:rPr>
              <a:t>n</a:t>
            </a:r>
            <a:r>
              <a:rPr lang="en" b="1" i="1" u="sng" dirty="0">
                <a:solidFill>
                  <a:srgbClr val="FF0000"/>
                </a:solidFill>
              </a:rPr>
              <a:t>a</a:t>
            </a:r>
            <a:r>
              <a:rPr lang="en" b="1" i="1" u="sng" dirty="0">
                <a:solidFill>
                  <a:srgbClr val="FF9900"/>
                </a:solidFill>
              </a:rPr>
              <a:t>l </a:t>
            </a:r>
            <a:r>
              <a:rPr lang="en" b="1" i="1" u="sng" dirty="0">
                <a:solidFill>
                  <a:srgbClr val="FFFF00"/>
                </a:solidFill>
              </a:rPr>
              <a:t>P</a:t>
            </a:r>
            <a:r>
              <a:rPr lang="en" b="1" i="1" u="sng" dirty="0">
                <a:solidFill>
                  <a:srgbClr val="00FFFF"/>
                </a:solidFill>
              </a:rPr>
              <a:t>r</a:t>
            </a:r>
            <a:r>
              <a:rPr lang="en" b="1" i="1" u="sng" dirty="0">
                <a:solidFill>
                  <a:srgbClr val="9900FF"/>
                </a:solidFill>
              </a:rPr>
              <a:t>e</a:t>
            </a:r>
            <a:r>
              <a:rPr lang="en" b="1" i="1" u="sng" dirty="0">
                <a:solidFill>
                  <a:srgbClr val="FF00FF"/>
                </a:solidFill>
              </a:rPr>
              <a:t>s</a:t>
            </a:r>
            <a:r>
              <a:rPr lang="en" b="1" i="1" u="sng" dirty="0">
                <a:solidFill>
                  <a:srgbClr val="DD7E6B"/>
                </a:solidFill>
              </a:rPr>
              <a:t>e</a:t>
            </a:r>
            <a:r>
              <a:rPr lang="en" b="1" i="1" u="sng" dirty="0">
                <a:solidFill>
                  <a:srgbClr val="EA9999"/>
                </a:solidFill>
              </a:rPr>
              <a:t>n</a:t>
            </a:r>
            <a:r>
              <a:rPr lang="en" b="1" i="1" u="sng" dirty="0">
                <a:solidFill>
                  <a:srgbClr val="F9CB9C"/>
                </a:solidFill>
              </a:rPr>
              <a:t>t</a:t>
            </a:r>
            <a:r>
              <a:rPr lang="en" b="1" i="1" u="sng" dirty="0">
                <a:solidFill>
                  <a:srgbClr val="B6D7A8"/>
                </a:solidFill>
              </a:rPr>
              <a:t>a</a:t>
            </a:r>
            <a:r>
              <a:rPr lang="en" b="1" i="1" u="sng" dirty="0">
                <a:solidFill>
                  <a:srgbClr val="A2C4C9"/>
                </a:solidFill>
              </a:rPr>
              <a:t>t</a:t>
            </a:r>
            <a:r>
              <a:rPr lang="en" b="1" i="1" u="sng" dirty="0">
                <a:solidFill>
                  <a:srgbClr val="6FA8DC"/>
                </a:solidFill>
              </a:rPr>
              <a:t>i</a:t>
            </a:r>
            <a:r>
              <a:rPr lang="en" b="1" i="1" u="sng" dirty="0">
                <a:solidFill>
                  <a:srgbClr val="7F6000"/>
                </a:solidFill>
              </a:rPr>
              <a:t>o</a:t>
            </a:r>
            <a:r>
              <a:rPr lang="en" b="1" i="1" u="sng" dirty="0">
                <a:solidFill>
                  <a:srgbClr val="B45F06"/>
                </a:solidFill>
              </a:rPr>
              <a:t>n</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solidFill>
                  <a:srgbClr val="A61C00"/>
                </a:solidFill>
              </a:rPr>
              <a:t>Project Evaluation Part 2/3</a:t>
            </a:r>
          </a:p>
        </p:txBody>
      </p:sp>
      <p:sp>
        <p:nvSpPr>
          <p:cNvPr id="95" name="Shape 95"/>
          <p:cNvSpPr txBox="1">
            <a:spLocks noGrp="1"/>
          </p:cNvSpPr>
          <p:nvPr>
            <p:ph type="body" idx="1"/>
          </p:nvPr>
        </p:nvSpPr>
        <p:spPr>
          <a:xfrm>
            <a:off x="457200" y="1012675"/>
            <a:ext cx="8229600" cy="3725699"/>
          </a:xfrm>
          <a:prstGeom prst="rect">
            <a:avLst/>
          </a:prstGeom>
        </p:spPr>
        <p:txBody>
          <a:bodyPr lIns="91425" tIns="91425" rIns="91425" bIns="91425" anchor="t" anchorCtr="0">
            <a:noAutofit/>
          </a:bodyPr>
          <a:lstStyle/>
          <a:p>
            <a:pPr lvl="0" rtl="0">
              <a:spcBef>
                <a:spcPts val="0"/>
              </a:spcBef>
              <a:buClr>
                <a:schemeClr val="dk1"/>
              </a:buClr>
              <a:buSzPct val="68750"/>
              <a:buFont typeface="Arial"/>
              <a:buNone/>
            </a:pPr>
            <a:r>
              <a:rPr lang="en" sz="1600"/>
              <a:t>4.)  Some measurable/Observable results that we expected were that our participants were working diligently to work on their scripts while including everyone into the discussion. We also expected them to talk nicely with one another and listen to our instruction thoroughly. During the sessions, the participants did work very diligently on their scripts/improve, but at times would be distracted and move away from their assigned groups. Everyone treated each other nicely and no one’s idea was left out. At times when we were giving our participants specific instructions, some would fool around and leave the circle. That was at our fault for not being firm enough with our rules from the very start.</a:t>
            </a:r>
          </a:p>
          <a:p>
            <a:pPr lvl="0" rtl="0">
              <a:spcBef>
                <a:spcPts val="0"/>
              </a:spcBef>
              <a:buClr>
                <a:schemeClr val="dk1"/>
              </a:buClr>
              <a:buSzPct val="68750"/>
              <a:buFont typeface="Arial"/>
              <a:buNone/>
            </a:pPr>
            <a:r>
              <a:rPr lang="en" sz="1600"/>
              <a:t>5.)  Our final outcome was between decent and successful. Basically 8.5 out of 10. Reason for that is because we wanted them to make a script that was planned ahead by 1 or more sessions before.  But since we could not get a consistent group we had to change it up every now and then. But overall, we had three really good sessions. In the end, we changed our goal from a scripted performance into an improve style performance and that overall was a great way to end off our last session.</a:t>
            </a:r>
          </a:p>
          <a:p>
            <a:pPr>
              <a:spcBef>
                <a:spcPts val="0"/>
              </a:spcBef>
              <a:buNone/>
            </a:pPr>
            <a:endParaRPr/>
          </a:p>
        </p:txBody>
      </p:sp>
    </p:spTree>
  </p:cSld>
  <p:clrMapOvr>
    <a:masterClrMapping/>
  </p:clrMapOvr>
  <mc:AlternateContent xmlns:mc="http://schemas.openxmlformats.org/markup-compatibility/2006">
    <mc:Choice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Requires="p14">
      <p:transition spd="slow">
        <p14:gallery dir="l"/>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a:spcBef>
                <a:spcPts val="0"/>
              </a:spcBef>
              <a:buClr>
                <a:schemeClr val="dk1"/>
              </a:buClr>
              <a:buSzPct val="30555"/>
              <a:buFont typeface="Arial"/>
              <a:buNone/>
            </a:pPr>
            <a:r>
              <a:rPr lang="en">
                <a:solidFill>
                  <a:srgbClr val="A61C00"/>
                </a:solidFill>
              </a:rPr>
              <a:t>Project Evaluation Part 3/3</a:t>
            </a:r>
          </a:p>
        </p:txBody>
      </p:sp>
      <p:sp>
        <p:nvSpPr>
          <p:cNvPr id="101" name="Shape 101"/>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Clr>
                <a:schemeClr val="dk1"/>
              </a:buClr>
              <a:buSzPct val="61111"/>
              <a:buFont typeface="Arial"/>
              <a:buNone/>
            </a:pPr>
            <a:r>
              <a:rPr lang="en" sz="1800"/>
              <a:t>6.)  All of our activities were to help our participants become more engaged with their own peers and us. Games such as British Bulldog and Ninja were to help create that connection between Leaders/Volunteers and our participants. Followed by a variety of drama games (What are you doing, Space Jump) which not only involves everyone, but it aids in getting their creativity juices moving. Our activities work hand in hand with building the basis on drama skills in the best way possible for our participants. Through games and fun activities that they enjoy doing.</a:t>
            </a:r>
          </a:p>
          <a:p>
            <a:pPr lvl="0" rtl="0">
              <a:spcBef>
                <a:spcPts val="0"/>
              </a:spcBef>
              <a:buClr>
                <a:schemeClr val="dk1"/>
              </a:buClr>
              <a:buFont typeface="Arial"/>
              <a:buNone/>
            </a:pPr>
            <a:endParaRPr/>
          </a:p>
          <a:p>
            <a:pPr lvl="0" rtl="0">
              <a:spcBef>
                <a:spcPts val="0"/>
              </a:spcBef>
              <a:buClr>
                <a:schemeClr val="dk1"/>
              </a:buClr>
              <a:buFont typeface="Arial"/>
              <a:buNone/>
            </a:pPr>
            <a:endParaRPr/>
          </a:p>
          <a:p>
            <a:pPr>
              <a:spcBef>
                <a:spcPts val="0"/>
              </a:spcBef>
              <a:buNone/>
            </a:pPr>
            <a:endParaRPr b="1"/>
          </a:p>
        </p:txBody>
      </p:sp>
    </p:spTree>
  </p:cSld>
  <p:clrMapOvr>
    <a:masterClrMapping/>
  </p:clrMapOvr>
  <mc:AlternateContent xmlns:mc="http://schemas.openxmlformats.org/markup-compatibility/2006">
    <mc:Choice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Requires="p14">
      <p:transition spd="slow">
        <p14:prism dir="l"/>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solidFill>
                  <a:srgbClr val="FF00FF"/>
                </a:solidFill>
              </a:rPr>
              <a:t>Self Evaluation</a:t>
            </a:r>
            <a:r>
              <a:rPr lang="en"/>
              <a:t> </a:t>
            </a:r>
          </a:p>
        </p:txBody>
      </p:sp>
      <p:sp>
        <p:nvSpPr>
          <p:cNvPr id="107" name="Shape 107"/>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spcBef>
                <a:spcPts val="0"/>
              </a:spcBef>
              <a:buNone/>
            </a:pPr>
            <a:r>
              <a:rPr lang="en" sz="1400"/>
              <a:t>For both of us, our skills as a leader has definitely improved in comparison to last year. We took more initiative as leaders to better hand things on time and make sure that our volunteers were punctual just as ourselves. We put a lot more effort into each of our program plans and made sure that we were on schedule with each of our activities. Even though we had some last minute situations pop up right before our sessions, we managed to still pull off an improvised plan and run it to it’s best capability. Changes are bound to happen anytime and our skills in last minute improv has improved indefinitely. A thing that we would still need to work on is how we as leaders would take control of our participants if they start to misbehave. We improved slightly during our last session as there was not as many disruptions, but we should have been more firm with those who misbehaved rather than laughing along with them (Example: Talking Tables Situation)  </a:t>
            </a:r>
          </a:p>
        </p:txBody>
      </p:sp>
    </p:spTree>
  </p:cSld>
  <p:clrMapOvr>
    <a:masterClrMapping/>
  </p:clrMapOvr>
  <mc:AlternateContent xmlns:mc="http://schemas.openxmlformats.org/markup-compatibility/2006">
    <mc:Choice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Requires="p14">
      <p:transition spd="slow">
        <p14:gallery dir="l"/>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solidFill>
                  <a:srgbClr val="741B47"/>
                </a:solidFill>
              </a:rPr>
              <a:t>Final Words</a:t>
            </a:r>
          </a:p>
        </p:txBody>
      </p:sp>
      <p:sp>
        <p:nvSpPr>
          <p:cNvPr id="113" name="Shape 11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sz="1400"/>
              <a:t>We would like to give a big thanks to </a:t>
            </a:r>
          </a:p>
          <a:p>
            <a:pPr algn="ctr" rtl="0">
              <a:spcBef>
                <a:spcPts val="0"/>
              </a:spcBef>
              <a:buNone/>
            </a:pPr>
            <a:r>
              <a:rPr lang="en" sz="1400"/>
              <a:t>Our volunteers; Kevin and Jeremy</a:t>
            </a:r>
          </a:p>
          <a:p>
            <a:pPr rtl="0">
              <a:spcBef>
                <a:spcPts val="0"/>
              </a:spcBef>
              <a:buNone/>
            </a:pPr>
            <a:r>
              <a:rPr lang="en" sz="1400"/>
              <a:t>For their amazing commitment in both the planning stages of our program and aiding us in running the</a:t>
            </a:r>
          </a:p>
          <a:p>
            <a:pPr rtl="0">
              <a:spcBef>
                <a:spcPts val="0"/>
              </a:spcBef>
              <a:buNone/>
            </a:pPr>
            <a:r>
              <a:rPr lang="en" sz="1400"/>
              <a:t>sessions to its’ best</a:t>
            </a:r>
          </a:p>
          <a:p>
            <a:pPr algn="ctr" rtl="0">
              <a:spcBef>
                <a:spcPts val="0"/>
              </a:spcBef>
              <a:buNone/>
            </a:pPr>
            <a:r>
              <a:rPr lang="en" sz="1400"/>
              <a:t>CCNH</a:t>
            </a:r>
          </a:p>
          <a:p>
            <a:pPr rtl="0">
              <a:spcBef>
                <a:spcPts val="0"/>
              </a:spcBef>
              <a:buNone/>
            </a:pPr>
            <a:r>
              <a:rPr lang="en" sz="1400"/>
              <a:t>For giving us this amazing opportunity to be a part of the Summer Youth Projects for the second time, and giving us a wonderful time. A big thanks to Randy for helping us through everything! From the one-on-one sessions, to helping us find a location, providing constructive criticism, and making this experience a really great one! </a:t>
            </a:r>
          </a:p>
          <a:p>
            <a:pPr algn="ctr" rtl="0">
              <a:spcBef>
                <a:spcPts val="0"/>
              </a:spcBef>
              <a:buNone/>
            </a:pPr>
            <a:r>
              <a:rPr lang="en" sz="1400"/>
              <a:t>Charles Dickens OOSC (staff)</a:t>
            </a:r>
          </a:p>
          <a:p>
            <a:pPr rtl="0">
              <a:spcBef>
                <a:spcPts val="0"/>
              </a:spcBef>
              <a:buNone/>
            </a:pPr>
            <a:r>
              <a:rPr lang="en" sz="1400"/>
              <a:t>For giving us the amazing opportunity to work with our participants. Without the Charles Dicken OOSC, we would not have had a chance to work with fantastic participants that we had.</a:t>
            </a:r>
          </a:p>
        </p:txBody>
      </p:sp>
    </p:spTree>
  </p:cSld>
  <p:clrMapOvr>
    <a:masterClrMapping/>
  </p:clrMapOvr>
  <mc:AlternateContent xmlns:mc="http://schemas.openxmlformats.org/markup-compatibility/2006">
    <mc:Choice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Requires="p14">
      <p:transition spd="slow">
        <p14:prism dir="l"/>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Shape 46"/>
          <p:cNvSpPr txBox="1">
            <a:spLocks noGrp="1"/>
          </p:cNvSpPr>
          <p:nvPr>
            <p:ph type="ctrTitle"/>
          </p:nvPr>
        </p:nvSpPr>
        <p:spPr>
          <a:xfrm>
            <a:off x="685800" y="1867781"/>
            <a:ext cx="7772400" cy="1648800"/>
          </a:xfrm>
          <a:prstGeom prst="rect">
            <a:avLst/>
          </a:prstGeom>
        </p:spPr>
        <p:txBody>
          <a:bodyPr lIns="91425" tIns="91425" rIns="91425" bIns="91425" anchor="b" anchorCtr="0">
            <a:noAutofit/>
          </a:bodyPr>
          <a:lstStyle/>
          <a:p>
            <a:pPr>
              <a:spcBef>
                <a:spcPts val="0"/>
              </a:spcBef>
              <a:buNone/>
            </a:pPr>
            <a:r>
              <a:rPr lang="en" sz="6000" i="1" u="sng" dirty="0">
                <a:solidFill>
                  <a:srgbClr val="000000"/>
                </a:solidFill>
              </a:rPr>
              <a:t>L</a:t>
            </a:r>
            <a:r>
              <a:rPr lang="en" sz="6000" i="1" u="sng" dirty="0">
                <a:solidFill>
                  <a:srgbClr val="434343"/>
                </a:solidFill>
              </a:rPr>
              <a:t>e</a:t>
            </a:r>
            <a:r>
              <a:rPr lang="en" sz="6000" i="1" u="sng" dirty="0">
                <a:solidFill>
                  <a:srgbClr val="666666"/>
                </a:solidFill>
              </a:rPr>
              <a:t>a</a:t>
            </a:r>
            <a:r>
              <a:rPr lang="en" sz="6000" i="1" u="sng" dirty="0">
                <a:solidFill>
                  <a:srgbClr val="999999"/>
                </a:solidFill>
              </a:rPr>
              <a:t>d</a:t>
            </a:r>
            <a:r>
              <a:rPr lang="en" sz="6000" i="1" u="sng" dirty="0">
                <a:solidFill>
                  <a:srgbClr val="B7B7B7"/>
                </a:solidFill>
              </a:rPr>
              <a:t>e</a:t>
            </a:r>
            <a:r>
              <a:rPr lang="en" sz="6000" i="1" u="sng" dirty="0">
                <a:solidFill>
                  <a:srgbClr val="CCCCCC"/>
                </a:solidFill>
              </a:rPr>
              <a:t>r </a:t>
            </a:r>
            <a:r>
              <a:rPr lang="en" sz="6000" i="1" u="sng" dirty="0">
                <a:solidFill>
                  <a:srgbClr val="D9D9D9"/>
                </a:solidFill>
              </a:rPr>
              <a:t>a</a:t>
            </a:r>
            <a:r>
              <a:rPr lang="en" sz="6000" i="1" u="sng" dirty="0">
                <a:solidFill>
                  <a:srgbClr val="EFEFEF"/>
                </a:solidFill>
              </a:rPr>
              <a:t>r</a:t>
            </a:r>
            <a:r>
              <a:rPr lang="en" sz="6000" i="1" u="sng" dirty="0">
                <a:solidFill>
                  <a:srgbClr val="F3F3F3"/>
                </a:solidFill>
              </a:rPr>
              <a:t>e </a:t>
            </a:r>
            <a:r>
              <a:rPr lang="en" sz="6000" i="1" u="sng" dirty="0">
                <a:solidFill>
                  <a:srgbClr val="980000"/>
                </a:solidFill>
              </a:rPr>
              <a:t>K</a:t>
            </a:r>
            <a:r>
              <a:rPr lang="en" sz="6000" i="1" u="sng" dirty="0">
                <a:solidFill>
                  <a:srgbClr val="FF0000"/>
                </a:solidFill>
              </a:rPr>
              <a:t>a</a:t>
            </a:r>
            <a:r>
              <a:rPr lang="en" sz="6000" i="1" u="sng" dirty="0">
                <a:solidFill>
                  <a:srgbClr val="FF9900"/>
                </a:solidFill>
              </a:rPr>
              <a:t>v</a:t>
            </a:r>
            <a:r>
              <a:rPr lang="en" sz="6000" i="1" u="sng" dirty="0">
                <a:solidFill>
                  <a:srgbClr val="FFFF00"/>
                </a:solidFill>
              </a:rPr>
              <a:t>i</a:t>
            </a:r>
            <a:r>
              <a:rPr lang="en" sz="6000" i="1" u="sng" dirty="0">
                <a:solidFill>
                  <a:srgbClr val="00FF00"/>
                </a:solidFill>
              </a:rPr>
              <a:t>n </a:t>
            </a:r>
            <a:r>
              <a:rPr lang="en" sz="6000" i="1" u="sng" dirty="0">
                <a:solidFill>
                  <a:srgbClr val="00FFFF"/>
                </a:solidFill>
              </a:rPr>
              <a:t>T</a:t>
            </a:r>
            <a:r>
              <a:rPr lang="en" sz="6000" i="1" u="sng" dirty="0">
                <a:solidFill>
                  <a:srgbClr val="9900FF"/>
                </a:solidFill>
              </a:rPr>
              <a:t>r</a:t>
            </a:r>
            <a:r>
              <a:rPr lang="en" sz="6000" i="1" u="sng" dirty="0">
                <a:solidFill>
                  <a:srgbClr val="FF00FF"/>
                </a:solidFill>
              </a:rPr>
              <a:t>i</a:t>
            </a:r>
            <a:r>
              <a:rPr lang="en" sz="6000" i="1" u="sng" dirty="0">
                <a:solidFill>
                  <a:srgbClr val="E6B8AF"/>
                </a:solidFill>
              </a:rPr>
              <a:t>n</a:t>
            </a:r>
            <a:r>
              <a:rPr lang="en" sz="6000" i="1" u="sng" dirty="0">
                <a:solidFill>
                  <a:srgbClr val="F4CCCC"/>
                </a:solidFill>
              </a:rPr>
              <a:t>h </a:t>
            </a:r>
            <a:r>
              <a:rPr lang="en" sz="6000" i="1" u="sng" dirty="0">
                <a:solidFill>
                  <a:srgbClr val="FCE5CD"/>
                </a:solidFill>
              </a:rPr>
              <a:t>A</a:t>
            </a:r>
            <a:r>
              <a:rPr lang="en" sz="6000" i="1" u="sng" dirty="0">
                <a:solidFill>
                  <a:srgbClr val="FFF2CC"/>
                </a:solidFill>
              </a:rPr>
              <a:t>n</a:t>
            </a:r>
            <a:r>
              <a:rPr lang="en" sz="6000" i="1" u="sng" dirty="0">
                <a:solidFill>
                  <a:srgbClr val="D9EAD3"/>
                </a:solidFill>
              </a:rPr>
              <a:t>d </a:t>
            </a:r>
            <a:r>
              <a:rPr lang="en" sz="6000" i="1" u="sng" dirty="0">
                <a:solidFill>
                  <a:srgbClr val="D0E0E3"/>
                </a:solidFill>
              </a:rPr>
              <a:t>J</a:t>
            </a:r>
            <a:r>
              <a:rPr lang="en" sz="6000" i="1" u="sng" dirty="0">
                <a:solidFill>
                  <a:srgbClr val="D9D2E9"/>
                </a:solidFill>
              </a:rPr>
              <a:t>o</a:t>
            </a:r>
            <a:r>
              <a:rPr lang="en" sz="6000" i="1" u="sng" dirty="0">
                <a:solidFill>
                  <a:srgbClr val="EAD1DC"/>
                </a:solidFill>
              </a:rPr>
              <a:t>h</a:t>
            </a:r>
            <a:r>
              <a:rPr lang="en" sz="6000" i="1" u="sng" dirty="0">
                <a:solidFill>
                  <a:srgbClr val="DD7E6B"/>
                </a:solidFill>
              </a:rPr>
              <a:t>n</a:t>
            </a:r>
            <a:r>
              <a:rPr lang="en" sz="6000" i="1" u="sng" dirty="0">
                <a:solidFill>
                  <a:srgbClr val="EA9999"/>
                </a:solidFill>
              </a:rPr>
              <a:t>s</a:t>
            </a:r>
            <a:r>
              <a:rPr lang="en" sz="6000" i="1" u="sng" dirty="0">
                <a:solidFill>
                  <a:srgbClr val="F9CB9C"/>
                </a:solidFill>
              </a:rPr>
              <a:t>o</a:t>
            </a:r>
            <a:r>
              <a:rPr lang="en" sz="6000" i="1" u="sng" dirty="0">
                <a:solidFill>
                  <a:srgbClr val="FFE599"/>
                </a:solidFill>
              </a:rPr>
              <a:t>n </a:t>
            </a:r>
            <a:r>
              <a:rPr lang="en" sz="6000" i="1" u="sng" dirty="0">
                <a:solidFill>
                  <a:srgbClr val="B6D7A8"/>
                </a:solidFill>
              </a:rPr>
              <a:t>L</a:t>
            </a:r>
            <a:r>
              <a:rPr lang="en" sz="6000" i="1" u="sng" dirty="0">
                <a:solidFill>
                  <a:srgbClr val="A2C4C9"/>
                </a:solidFill>
              </a:rPr>
              <a:t>e</a:t>
            </a:r>
          </a:p>
        </p:txBody>
      </p:sp>
      <p:sp>
        <p:nvSpPr>
          <p:cNvPr id="47" name="Shape 47"/>
          <p:cNvSpPr txBox="1">
            <a:spLocks noGrp="1"/>
          </p:cNvSpPr>
          <p:nvPr>
            <p:ph type="subTitle" idx="1"/>
          </p:nvPr>
        </p:nvSpPr>
        <p:spPr>
          <a:xfrm>
            <a:off x="685800" y="3612026"/>
            <a:ext cx="7772400" cy="774300"/>
          </a:xfrm>
          <a:prstGeom prst="rect">
            <a:avLst/>
          </a:prstGeom>
        </p:spPr>
        <p:txBody>
          <a:bodyPr lIns="91425" tIns="91425" rIns="91425" bIns="91425" anchor="t" anchorCtr="0">
            <a:noAutofit/>
          </a:bodyPr>
          <a:lstStyle/>
          <a:p>
            <a:pPr>
              <a:spcBef>
                <a:spcPts val="0"/>
              </a:spcBef>
              <a:buNone/>
            </a:pPr>
            <a:r>
              <a:rPr lang="en" b="1" i="1" u="sng" dirty="0">
                <a:solidFill>
                  <a:srgbClr val="CC4125"/>
                </a:solidFill>
              </a:rPr>
              <a:t>V</a:t>
            </a:r>
            <a:r>
              <a:rPr lang="en" b="1" i="1" u="sng" dirty="0">
                <a:solidFill>
                  <a:srgbClr val="E06666"/>
                </a:solidFill>
              </a:rPr>
              <a:t>o</a:t>
            </a:r>
            <a:r>
              <a:rPr lang="en" b="1" i="1" u="sng" dirty="0">
                <a:solidFill>
                  <a:srgbClr val="F6B26B"/>
                </a:solidFill>
              </a:rPr>
              <a:t>l</a:t>
            </a:r>
            <a:r>
              <a:rPr lang="en" b="1" i="1" u="sng" dirty="0">
                <a:solidFill>
                  <a:srgbClr val="FFD966"/>
                </a:solidFill>
              </a:rPr>
              <a:t>u</a:t>
            </a:r>
            <a:r>
              <a:rPr lang="en" b="1" i="1" u="sng" dirty="0">
                <a:solidFill>
                  <a:srgbClr val="93C47D"/>
                </a:solidFill>
              </a:rPr>
              <a:t>n</a:t>
            </a:r>
            <a:r>
              <a:rPr lang="en" b="1" i="1" u="sng" dirty="0">
                <a:solidFill>
                  <a:srgbClr val="76A5AF"/>
                </a:solidFill>
              </a:rPr>
              <a:t>t</a:t>
            </a:r>
            <a:r>
              <a:rPr lang="en" b="1" i="1" u="sng" dirty="0">
                <a:solidFill>
                  <a:srgbClr val="6D9EEB"/>
                </a:solidFill>
              </a:rPr>
              <a:t>e</a:t>
            </a:r>
            <a:r>
              <a:rPr lang="en" b="1" i="1" u="sng" dirty="0">
                <a:solidFill>
                  <a:srgbClr val="6FA8DC"/>
                </a:solidFill>
              </a:rPr>
              <a:t>e</a:t>
            </a:r>
            <a:r>
              <a:rPr lang="en" b="1" i="1" u="sng" dirty="0">
                <a:solidFill>
                  <a:srgbClr val="8E7CC3"/>
                </a:solidFill>
              </a:rPr>
              <a:t>r</a:t>
            </a:r>
            <a:r>
              <a:rPr lang="en" b="1" i="1" u="sng" dirty="0">
                <a:solidFill>
                  <a:srgbClr val="C27BA0"/>
                </a:solidFill>
              </a:rPr>
              <a:t>s </a:t>
            </a:r>
            <a:r>
              <a:rPr lang="en" b="1" i="1" u="sng" dirty="0">
                <a:solidFill>
                  <a:srgbClr val="A61C00"/>
                </a:solidFill>
              </a:rPr>
              <a:t>a</a:t>
            </a:r>
            <a:r>
              <a:rPr lang="en" b="1" i="1" u="sng" dirty="0">
                <a:solidFill>
                  <a:srgbClr val="CC0000"/>
                </a:solidFill>
              </a:rPr>
              <a:t>r</a:t>
            </a:r>
            <a:r>
              <a:rPr lang="en" b="1" i="1" u="sng" dirty="0">
                <a:solidFill>
                  <a:srgbClr val="E69138"/>
                </a:solidFill>
              </a:rPr>
              <a:t>e </a:t>
            </a:r>
            <a:r>
              <a:rPr lang="en" b="1" i="1" u="sng" dirty="0">
                <a:solidFill>
                  <a:srgbClr val="F1C232"/>
                </a:solidFill>
              </a:rPr>
              <a:t>J</a:t>
            </a:r>
            <a:r>
              <a:rPr lang="en" b="1" i="1" u="sng" dirty="0">
                <a:solidFill>
                  <a:srgbClr val="6AA84F"/>
                </a:solidFill>
              </a:rPr>
              <a:t>e</a:t>
            </a:r>
            <a:r>
              <a:rPr lang="en" b="1" i="1" u="sng" dirty="0">
                <a:solidFill>
                  <a:srgbClr val="45818E"/>
                </a:solidFill>
              </a:rPr>
              <a:t>r</a:t>
            </a:r>
            <a:r>
              <a:rPr lang="en" b="1" i="1" u="sng" dirty="0">
                <a:solidFill>
                  <a:srgbClr val="3C78D8"/>
                </a:solidFill>
              </a:rPr>
              <a:t>e</a:t>
            </a:r>
            <a:r>
              <a:rPr lang="en" b="1" i="1" u="sng" dirty="0">
                <a:solidFill>
                  <a:srgbClr val="3D85C6"/>
                </a:solidFill>
              </a:rPr>
              <a:t>m</a:t>
            </a:r>
            <a:r>
              <a:rPr lang="en" b="1" i="1" u="sng" dirty="0">
                <a:solidFill>
                  <a:srgbClr val="674EA7"/>
                </a:solidFill>
              </a:rPr>
              <a:t>y </a:t>
            </a:r>
            <a:r>
              <a:rPr lang="en" b="1" i="1" u="sng" dirty="0">
                <a:solidFill>
                  <a:srgbClr val="A64D79"/>
                </a:solidFill>
              </a:rPr>
              <a:t>T</a:t>
            </a:r>
            <a:r>
              <a:rPr lang="en" b="1" i="1" u="sng" dirty="0">
                <a:solidFill>
                  <a:srgbClr val="85200C"/>
                </a:solidFill>
              </a:rPr>
              <a:t>r</a:t>
            </a:r>
            <a:r>
              <a:rPr lang="en" b="1" i="1" u="sng" dirty="0">
                <a:solidFill>
                  <a:srgbClr val="990000"/>
                </a:solidFill>
              </a:rPr>
              <a:t>u</a:t>
            </a:r>
            <a:r>
              <a:rPr lang="en" b="1" i="1" u="sng" dirty="0">
                <a:solidFill>
                  <a:srgbClr val="B45F06"/>
                </a:solidFill>
              </a:rPr>
              <a:t>o</a:t>
            </a:r>
            <a:r>
              <a:rPr lang="en" b="1" i="1" u="sng" dirty="0">
                <a:solidFill>
                  <a:srgbClr val="BF9000"/>
                </a:solidFill>
              </a:rPr>
              <a:t>n</a:t>
            </a:r>
            <a:r>
              <a:rPr lang="en" b="1" i="1" u="sng" dirty="0">
                <a:solidFill>
                  <a:srgbClr val="38761D"/>
                </a:solidFill>
              </a:rPr>
              <a:t>g</a:t>
            </a:r>
            <a:r>
              <a:rPr lang="en" b="1" i="1" u="sng" dirty="0">
                <a:solidFill>
                  <a:srgbClr val="134F5C"/>
                </a:solidFill>
              </a:rPr>
              <a:t>, </a:t>
            </a:r>
            <a:r>
              <a:rPr lang="en" b="1" i="1" u="sng" dirty="0">
                <a:solidFill>
                  <a:srgbClr val="1155CC"/>
                </a:solidFill>
              </a:rPr>
              <a:t>a</a:t>
            </a:r>
            <a:r>
              <a:rPr lang="en" b="1" i="1" u="sng" dirty="0">
                <a:solidFill>
                  <a:srgbClr val="0B5394"/>
                </a:solidFill>
              </a:rPr>
              <a:t>n</a:t>
            </a:r>
            <a:r>
              <a:rPr lang="en" b="1" i="1" u="sng" dirty="0">
                <a:solidFill>
                  <a:srgbClr val="351C75"/>
                </a:solidFill>
              </a:rPr>
              <a:t>d </a:t>
            </a:r>
            <a:r>
              <a:rPr lang="en" b="1" i="1" u="sng" dirty="0">
                <a:solidFill>
                  <a:srgbClr val="741B47"/>
                </a:solidFill>
              </a:rPr>
              <a:t>K</a:t>
            </a:r>
            <a:r>
              <a:rPr lang="en" b="1" i="1" u="sng" dirty="0">
                <a:solidFill>
                  <a:srgbClr val="5B0F00"/>
                </a:solidFill>
              </a:rPr>
              <a:t>e</a:t>
            </a:r>
            <a:r>
              <a:rPr lang="en" b="1" i="1" u="sng" dirty="0">
                <a:solidFill>
                  <a:srgbClr val="660000"/>
                </a:solidFill>
              </a:rPr>
              <a:t>v</a:t>
            </a:r>
            <a:r>
              <a:rPr lang="en" b="1" i="1" u="sng" dirty="0">
                <a:solidFill>
                  <a:srgbClr val="783F04"/>
                </a:solidFill>
              </a:rPr>
              <a:t>i</a:t>
            </a:r>
            <a:r>
              <a:rPr lang="en" b="1" i="1" u="sng" dirty="0">
                <a:solidFill>
                  <a:srgbClr val="7F6000"/>
                </a:solidFill>
              </a:rPr>
              <a:t>n </a:t>
            </a:r>
            <a:r>
              <a:rPr lang="en" b="1" i="1" u="sng" dirty="0">
                <a:solidFill>
                  <a:srgbClr val="274E13"/>
                </a:solidFill>
              </a:rPr>
              <a:t>M</a:t>
            </a:r>
            <a:r>
              <a:rPr lang="en" b="1" i="1" u="sng" dirty="0">
                <a:solidFill>
                  <a:srgbClr val="0C343D"/>
                </a:solidFill>
              </a:rPr>
              <a:t>a</a:t>
            </a:r>
            <a:r>
              <a:rPr lang="en" b="1" i="1" u="sng" dirty="0">
                <a:solidFill>
                  <a:srgbClr val="1C4587"/>
                </a:solidFill>
              </a:rPr>
              <a:t>s</a:t>
            </a:r>
            <a:r>
              <a:rPr lang="en" b="1" i="1" u="sng" dirty="0">
                <a:solidFill>
                  <a:srgbClr val="073763"/>
                </a:solidFill>
              </a:rPr>
              <a:t>c</a:t>
            </a:r>
            <a:r>
              <a:rPr lang="en" b="1" i="1" u="sng" dirty="0">
                <a:solidFill>
                  <a:srgbClr val="20124D"/>
                </a:solidFill>
              </a:rPr>
              <a:t>r</a:t>
            </a:r>
            <a:r>
              <a:rPr lang="en" b="1" i="1" u="sng" dirty="0">
                <a:solidFill>
                  <a:srgbClr val="4C1130"/>
                </a:solidFill>
              </a:rPr>
              <a:t>e</a:t>
            </a:r>
            <a:r>
              <a:rPr lang="en" b="1" i="1" u="sng" dirty="0">
                <a:solidFill>
                  <a:schemeClr val="dk1"/>
                </a:solidFill>
              </a:rPr>
              <a:t>a</a:t>
            </a:r>
            <a:r>
              <a:rPr lang="en" b="1" i="1" u="sng" dirty="0"/>
              <a:t>n</a:t>
            </a:r>
            <a:r>
              <a:rPr lang="en" b="1" i="1" u="sng" dirty="0">
                <a:solidFill>
                  <a:schemeClr val="lt2"/>
                </a:solidFill>
              </a:rPr>
              <a:t>a</a:t>
            </a:r>
            <a:r>
              <a:rPr lang="en" b="1" i="1" u="sng" dirty="0">
                <a:solidFill>
                  <a:schemeClr val="accent1"/>
                </a:solidFill>
              </a:rPr>
              <a:t>s</a:t>
            </a: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224550" y="183453"/>
            <a:ext cx="8229600" cy="857400"/>
          </a:xfrm>
          <a:prstGeom prst="rect">
            <a:avLst/>
          </a:prstGeom>
        </p:spPr>
        <p:txBody>
          <a:bodyPr lIns="91425" tIns="91425" rIns="91425" bIns="91425" anchor="b" anchorCtr="0">
            <a:noAutofit/>
          </a:bodyPr>
          <a:lstStyle/>
          <a:p>
            <a:pPr>
              <a:spcBef>
                <a:spcPts val="0"/>
              </a:spcBef>
              <a:buNone/>
            </a:pPr>
            <a:r>
              <a:rPr lang="en">
                <a:solidFill>
                  <a:schemeClr val="accent2"/>
                </a:solidFill>
              </a:rPr>
              <a:t>Project Description </a:t>
            </a:r>
          </a:p>
        </p:txBody>
      </p:sp>
      <p:sp>
        <p:nvSpPr>
          <p:cNvPr id="53" name="Shape 5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spcBef>
                <a:spcPts val="0"/>
              </a:spcBef>
              <a:buNone/>
            </a:pPr>
            <a:r>
              <a:rPr lang="en" sz="1400"/>
              <a:t>The Dramatic Effect is a performing arts program where we wanted to teach younger children the basis of acting and performing in front of a small audience. This program not only emphasizes our passion for acting, but it also brings up the issue of how many art programs are constantly getting their funds cut by the government.  We wanted to give the younger children an opportunity to try something new and obtain a new experience that may motivate them to take up a variety of different arts. </a:t>
            </a:r>
          </a:p>
        </p:txBody>
      </p:sp>
    </p:spTree>
  </p:cSld>
  <p:clrMapOvr>
    <a:masterClrMapping/>
  </p:clrMapOvr>
  <p:transition spd="slow">
    <p:push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solidFill>
                  <a:srgbClr val="93C47D"/>
                </a:solidFill>
              </a:rPr>
              <a:t>Process</a:t>
            </a:r>
          </a:p>
        </p:txBody>
      </p:sp>
      <p:sp>
        <p:nvSpPr>
          <p:cNvPr id="59" name="Shape 5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spcBef>
                <a:spcPts val="0"/>
              </a:spcBef>
              <a:buNone/>
            </a:pPr>
            <a:r>
              <a:rPr lang="en" sz="1400"/>
              <a:t>Our activities for our first session went exceptionally well. Our participants were very engaging in the actual process of creating their own scripts and they did not misbehave too much when were talking to them as a group. The second session was honestly best described as a curve ball. We were given a completely new group of participants, meaning that we had to improvise a new program plan within ten minutes before actually starting. Things did not go as planned because they were misbehaving quite often during the games and some would even leave the group. This also goes to our fault as we did not emphasize the rules from the very beginning. During the instances where the kids would misbehave, we would clap to get everyone’s attention, but a few still continued to misbehave. That’s when we would personally tell the kids that if they kept fooling around, they would not be able to participate anymore. During our final session, we had to make slight changes to our final outcome. Instead of a scripted performance, it was changed into an improv style performance. We had an extra thirty minute extension to our program (10:30AM-12:00PM). That gave us more time to make an improvised program plan. Another issue that also occurred was when our participants did not show up at our usual meeting time (10:00AM). We called them immediately and Kevin showed up right before we started, while Jeremy showed up slightly after. Even though they did not come on time, our session was very successful because our participants were enjoying themselves with the warm up games, the actual process of making their own improv scripts and performing to each other.    </a:t>
            </a:r>
          </a:p>
        </p:txBody>
      </p:sp>
    </p:spTree>
  </p:cSld>
  <p:clrMapOvr>
    <a:masterClrMapping/>
  </p:clrMapOvr>
  <p:transition spd="slow">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427150" y="205978"/>
            <a:ext cx="8229600" cy="857400"/>
          </a:xfrm>
          <a:prstGeom prst="rect">
            <a:avLst/>
          </a:prstGeom>
        </p:spPr>
        <p:txBody>
          <a:bodyPr lIns="91425" tIns="91425" rIns="91425" bIns="91425" anchor="b" anchorCtr="0">
            <a:noAutofit/>
          </a:bodyPr>
          <a:lstStyle/>
          <a:p>
            <a:pPr>
              <a:spcBef>
                <a:spcPts val="0"/>
              </a:spcBef>
              <a:buNone/>
            </a:pPr>
            <a:r>
              <a:rPr lang="en">
                <a:solidFill>
                  <a:srgbClr val="A64D79"/>
                </a:solidFill>
              </a:rPr>
              <a:t>Outcomes 1/2</a:t>
            </a:r>
          </a:p>
        </p:txBody>
      </p:sp>
      <p:sp>
        <p:nvSpPr>
          <p:cNvPr id="65" name="Shape 65"/>
          <p:cNvSpPr txBox="1">
            <a:spLocks noGrp="1"/>
          </p:cNvSpPr>
          <p:nvPr>
            <p:ph type="body" idx="1"/>
          </p:nvPr>
        </p:nvSpPr>
        <p:spPr>
          <a:xfrm>
            <a:off x="487250" y="982375"/>
            <a:ext cx="8229600" cy="3725699"/>
          </a:xfrm>
          <a:prstGeom prst="rect">
            <a:avLst/>
          </a:prstGeom>
        </p:spPr>
        <p:txBody>
          <a:bodyPr lIns="91425" tIns="91425" rIns="91425" bIns="91425" anchor="t" anchorCtr="0">
            <a:noAutofit/>
          </a:bodyPr>
          <a:lstStyle/>
          <a:p>
            <a:pPr lvl="0" rtl="0">
              <a:spcBef>
                <a:spcPts val="0"/>
              </a:spcBef>
              <a:buClr>
                <a:schemeClr val="dk1"/>
              </a:buClr>
              <a:buSzPct val="68750"/>
              <a:buFont typeface="Arial"/>
              <a:buNone/>
            </a:pPr>
            <a:r>
              <a:rPr lang="en" sz="1600"/>
              <a:t>Experience changes in their skills of teamwork and their knowledge of these fun art programs exist.  Their behavior changed from being controlled to somewhat less control. Changes were expected because all of our games and discussions were revolving around teamwork building. The acknowledgment of theses art programs come from all the script building and improv style acting.  Behavior changes were lightly noticed because it wasn’t anything huge to deal with. All of these changes were actually realistic. Teamwork building from games, acknowledgment of an art program because this was a drama teaching class, and it’s just common behaviors that you would witness in a typical young participant</a:t>
            </a:r>
          </a:p>
          <a:p>
            <a:pPr lvl="0" rtl="0">
              <a:spcBef>
                <a:spcPts val="0"/>
              </a:spcBef>
              <a:buClr>
                <a:schemeClr val="dk1"/>
              </a:buClr>
              <a:buSzPct val="68750"/>
              <a:buFont typeface="Arial"/>
              <a:buNone/>
            </a:pPr>
            <a:r>
              <a:rPr lang="en" sz="1600"/>
              <a:t>The effect of the project partnering with CCNH was because we were allowed to partner up with OOSC. When we partner up with OOSC finding people was not as a challenge, and leaving a deep impact on kids that allow them to grow out their own comfort zone. What I mean by this is that drama can help with building such skills that you may never notice. Example; Doing  a speech, telling a lie(never encouraged by us), going in front of an audience, being respectful as an audience. Etc.</a:t>
            </a:r>
          </a:p>
          <a:p>
            <a:pPr>
              <a:spcBef>
                <a:spcPts val="0"/>
              </a:spcBef>
              <a:buNone/>
            </a:pPr>
            <a:endParaRPr/>
          </a:p>
        </p:txBody>
      </p:sp>
    </p:spTree>
  </p:cSld>
  <p:clrMapOvr>
    <a:masterClrMapping/>
  </p:clrMapOvr>
  <mc:AlternateContent xmlns:mc="http://schemas.openxmlformats.org/markup-compatibility/2006">
    <mc:Choice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Requires="p14">
      <p:transition spd="slow">
        <p14:flip dir="l"/>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337225" y="205978"/>
            <a:ext cx="8229600" cy="857400"/>
          </a:xfrm>
          <a:prstGeom prst="rect">
            <a:avLst/>
          </a:prstGeom>
        </p:spPr>
        <p:txBody>
          <a:bodyPr lIns="91425" tIns="91425" rIns="91425" bIns="91425" anchor="b" anchorCtr="0">
            <a:noAutofit/>
          </a:bodyPr>
          <a:lstStyle/>
          <a:p>
            <a:pPr>
              <a:spcBef>
                <a:spcPts val="0"/>
              </a:spcBef>
              <a:buNone/>
            </a:pPr>
            <a:r>
              <a:rPr lang="en">
                <a:solidFill>
                  <a:srgbClr val="8E7CC3"/>
                </a:solidFill>
              </a:rPr>
              <a:t>Outcome 2/2</a:t>
            </a:r>
          </a:p>
        </p:txBody>
      </p:sp>
      <p:sp>
        <p:nvSpPr>
          <p:cNvPr id="71" name="Shape 71"/>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Clr>
                <a:schemeClr val="dk1"/>
              </a:buClr>
              <a:buSzPct val="61111"/>
              <a:buFont typeface="Arial"/>
              <a:buNone/>
            </a:pPr>
            <a:r>
              <a:rPr lang="en" sz="1800"/>
              <a:t>Yes, the project has two goals for them and us to accomplish. Those two goals were to improve team work skills amongst each other and to also present a script that the participants had made with the help of their peers and Leaders/Volunteers</a:t>
            </a:r>
          </a:p>
          <a:p>
            <a:pPr lvl="0" rtl="0">
              <a:spcBef>
                <a:spcPts val="0"/>
              </a:spcBef>
              <a:buClr>
                <a:schemeClr val="dk1"/>
              </a:buClr>
              <a:buSzPct val="61111"/>
              <a:buFont typeface="Arial"/>
              <a:buNone/>
            </a:pPr>
            <a:r>
              <a:rPr lang="en" sz="1800"/>
              <a:t>A short term impact for our project is that we gave an opportunity for our participants to try something new within the OOSC program at Charles Dickens. A major long term impact for our project could easily be the team work and cooperation skills that our participants have learned through active involvement in the games and the actual script/improve building. Our participants may have built a stronger level of confidence for themselves, enabling them to hopefully try a variety of different programs that are offered to them. (Beyond Arts!)</a:t>
            </a:r>
          </a:p>
          <a:p>
            <a:pPr lvl="0" rtl="0">
              <a:spcBef>
                <a:spcPts val="0"/>
              </a:spcBef>
              <a:buClr>
                <a:schemeClr val="dk1"/>
              </a:buClr>
              <a:buFont typeface="Arial"/>
              <a:buNone/>
            </a:pPr>
            <a:endParaRPr/>
          </a:p>
          <a:p>
            <a:pPr>
              <a:spcBef>
                <a:spcPts val="0"/>
              </a:spcBef>
              <a:buNone/>
            </a:pPr>
            <a:endParaRP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solidFill>
                  <a:srgbClr val="000000"/>
                </a:solidFill>
              </a:rPr>
              <a:t>Lessons Learned 1/2</a:t>
            </a:r>
          </a:p>
        </p:txBody>
      </p:sp>
      <p:sp>
        <p:nvSpPr>
          <p:cNvPr id="77" name="Shape 77"/>
          <p:cNvSpPr txBox="1">
            <a:spLocks noGrp="1"/>
          </p:cNvSpPr>
          <p:nvPr>
            <p:ph type="body" idx="1"/>
          </p:nvPr>
        </p:nvSpPr>
        <p:spPr>
          <a:xfrm>
            <a:off x="344725" y="1063375"/>
            <a:ext cx="8229600" cy="3725699"/>
          </a:xfrm>
          <a:prstGeom prst="rect">
            <a:avLst/>
          </a:prstGeom>
        </p:spPr>
        <p:txBody>
          <a:bodyPr lIns="91425" tIns="91425" rIns="91425" bIns="91425" anchor="t" anchorCtr="0">
            <a:noAutofit/>
          </a:bodyPr>
          <a:lstStyle/>
          <a:p>
            <a:pPr lvl="0" rtl="0">
              <a:spcBef>
                <a:spcPts val="0"/>
              </a:spcBef>
              <a:buNone/>
            </a:pPr>
            <a:r>
              <a:rPr lang="en" sz="1700"/>
              <a:t>One of the bigger lessons that we learned was that we should have thought more in-depth of scenarios in which we would get a new group and make a program plan for those types of situations. Along with that, we also realized that we have to emphasize the rules from the beginning and follow through with what we would say to the participants. Some key skills that we obtained from this was how we organized we had to be with all of our program plans and schedules.We learned that we had to be more firm and assertive when explaining the rules of each activity. We also learned that making a backup plan before each of our session is better than actually making an improv session five minutes before the actual session. This would have saved us time, but during our second/third sessions, we were not expecting any changes to our program plans</a:t>
            </a:r>
          </a:p>
          <a:p>
            <a:pPr rtl="0">
              <a:spcBef>
                <a:spcPts val="0"/>
              </a:spcBef>
              <a:buNone/>
            </a:pPr>
            <a:r>
              <a:rPr lang="en" sz="1700"/>
              <a:t>Working with an organization like CCNH helps us work with a good organization to help us develop skills we need in the future. We developed skills like; planning ahead, being punctual, being careful about copyright, etc.</a:t>
            </a:r>
          </a:p>
          <a:p>
            <a:pPr>
              <a:spcBef>
                <a:spcPts val="0"/>
              </a:spcBef>
              <a:buNone/>
            </a:pPr>
            <a:endParaRPr sz="1400"/>
          </a:p>
        </p:txBody>
      </p:sp>
    </p:spTree>
  </p:cSld>
  <p:clrMapOvr>
    <a:masterClrMapping/>
  </p:clrMapOvr>
  <mc:AlternateContent xmlns:mc="http://schemas.openxmlformats.org/markup-compatibility/2006">
    <mc:Choice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Requires="p14">
      <p:transition spd="slow">
        <p14:prism dir="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solidFill>
                  <a:srgbClr val="00FFFF"/>
                </a:solidFill>
              </a:rPr>
              <a:t>lessoned learned 2/2</a:t>
            </a:r>
          </a:p>
        </p:txBody>
      </p:sp>
      <p:sp>
        <p:nvSpPr>
          <p:cNvPr id="83" name="Shape 8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Clr>
                <a:schemeClr val="dk1"/>
              </a:buClr>
              <a:buSzPct val="55000"/>
              <a:buFont typeface="Arial"/>
              <a:buNone/>
            </a:pPr>
            <a:r>
              <a:rPr lang="en" sz="2000"/>
              <a:t>We learned that CCNH couldn’t be run if they didn’t have lots of volunteer to help them out. CCNH is organization that helps with the neighbors if they are in need and works to bring a community closer together. (TICC, Supper Club, Friday Youth Drop-In)</a:t>
            </a:r>
          </a:p>
          <a:p>
            <a:pPr lvl="0" rtl="0">
              <a:spcBef>
                <a:spcPts val="0"/>
              </a:spcBef>
              <a:buClr>
                <a:schemeClr val="dk1"/>
              </a:buClr>
              <a:buSzPct val="55000"/>
              <a:buFont typeface="Arial"/>
              <a:buNone/>
            </a:pPr>
            <a:r>
              <a:rPr lang="en" sz="2000"/>
              <a:t>Some strengths that we had were that we participated in the Summer Youth Projects last year. That gave us some more experience than others. Our challenge was that since we participated in the Summer Youth Projects last year, we had to become a better leader by taking initiative with our volunteers and give them a say on what they want to do. We also looked over how we did last year and took it to ourselves to not make the same mistakes as we did last year.</a:t>
            </a:r>
          </a:p>
          <a:p>
            <a:pPr lvl="0" rtl="0">
              <a:spcBef>
                <a:spcPts val="0"/>
              </a:spcBef>
              <a:buClr>
                <a:schemeClr val="dk1"/>
              </a:buClr>
              <a:buFont typeface="Arial"/>
              <a:buNone/>
            </a:pPr>
            <a:endParaRPr sz="1400"/>
          </a:p>
          <a:p>
            <a:pPr>
              <a:spcBef>
                <a:spcPts val="0"/>
              </a:spcBef>
              <a:buNone/>
            </a:pPr>
            <a:endParaRPr/>
          </a:p>
        </p:txBody>
      </p:sp>
    </p:spTree>
  </p:cSld>
  <p:clrMapOvr>
    <a:masterClrMapping/>
  </p:clrMapOvr>
  <p:transition spd="slow">
    <p:pu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solidFill>
                  <a:srgbClr val="FF0000"/>
                </a:solidFill>
              </a:rPr>
              <a:t>Project Evaluation 1/3</a:t>
            </a:r>
          </a:p>
        </p:txBody>
      </p:sp>
      <p:sp>
        <p:nvSpPr>
          <p:cNvPr id="89" name="Shape 8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Clr>
                <a:schemeClr val="dk1"/>
              </a:buClr>
              <a:buSzPct val="73333"/>
              <a:buFont typeface="Arial"/>
              <a:buNone/>
            </a:pPr>
            <a:r>
              <a:rPr lang="en" sz="1500"/>
              <a:t>1.)  Our project, The Dramatic Effect, addressed the issues of the arts programs. With the government consistently making cuts to the arts programs, sooner or later there will either be a very limited amount of arts programs offered to students or none at all. We wanted to give our participants a chance to participate in a higher level of drama.</a:t>
            </a:r>
          </a:p>
          <a:p>
            <a:pPr lvl="0" rtl="0">
              <a:spcBef>
                <a:spcPts val="0"/>
              </a:spcBef>
              <a:buClr>
                <a:schemeClr val="dk1"/>
              </a:buClr>
              <a:buSzPct val="73333"/>
              <a:buFont typeface="Arial"/>
              <a:buNone/>
            </a:pPr>
            <a:r>
              <a:rPr lang="en" sz="1500"/>
              <a:t>2.)  The Dramatic Effect wanted to have a target audience of mixed participants (Youth/Seniors), but were given instead a younger group instead (6-12 year olds) We had the staff of not only at CCNH, but the OOSC staff at Charles Dickens help us with picking our location, our participants, the equipment, and the planning stages with Randy. We also needed a couple of volunteers who had drama experience help us in running each session. Those volunteers were Kevin Mascarenas and Jeremy Truong.</a:t>
            </a:r>
          </a:p>
          <a:p>
            <a:pPr lvl="0" rtl="0">
              <a:spcBef>
                <a:spcPts val="0"/>
              </a:spcBef>
              <a:buClr>
                <a:schemeClr val="dk1"/>
              </a:buClr>
              <a:buSzPct val="73333"/>
              <a:buFont typeface="Arial"/>
              <a:buNone/>
            </a:pPr>
            <a:r>
              <a:rPr lang="en" sz="1500"/>
              <a:t>3.)  Success to us in our project is to have them complete two of our goals, working together to come up with an idea and a final presentation. We allowed them to work in a group to come up with ideas to present to an audience. We gave them a based location where they had to implement ideas for.  Our participants enjoyed coming up with ideas to present to each other. Everyone who participated in The Dramatic Effect have a really imaginative mind.</a:t>
            </a:r>
          </a:p>
          <a:p>
            <a:pPr>
              <a:spcBef>
                <a:spcPts val="0"/>
              </a:spcBef>
              <a:buNone/>
            </a:pPr>
            <a:endParaRPr/>
          </a:p>
        </p:txBody>
      </p:sp>
    </p:spTree>
  </p:cSld>
  <p:clrMapOvr>
    <a:masterClrMapping/>
  </p:clrMapOvr>
  <p:transition spd="slow">
    <p:fade/>
  </p:transition>
</p:sld>
</file>

<file path=ppt/theme/theme1.xml><?xml version="1.0" encoding="utf-8"?>
<a:theme xmlns:a="http://schemas.openxmlformats.org/drawingml/2006/main" name="biz">
  <a:themeElements>
    <a:clrScheme name="Custom 233">
      <a:dk1>
        <a:srgbClr val="000000"/>
      </a:dk1>
      <a:lt1>
        <a:srgbClr val="FFFFFF"/>
      </a:lt1>
      <a:dk2>
        <a:srgbClr val="2388DB"/>
      </a:dk2>
      <a:lt2>
        <a:srgbClr val="BBD7F8"/>
      </a:lt2>
      <a:accent1>
        <a:srgbClr val="80B606"/>
      </a:accent1>
      <a:accent2>
        <a:srgbClr val="E29F1D"/>
      </a:accent2>
      <a:accent3>
        <a:srgbClr val="1D6FB2"/>
      </a:accent3>
      <a:accent4>
        <a:srgbClr val="3FAC98"/>
      </a:accent4>
      <a:accent5>
        <a:srgbClr val="5B57BB"/>
      </a:accent5>
      <a:accent6>
        <a:srgbClr val="D1505E"/>
      </a:accent6>
      <a:hlink>
        <a:srgbClr val="185DA2"/>
      </a:hlink>
      <a:folHlink>
        <a:srgbClr val="00487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2049</Words>
  <Application>Microsoft Office PowerPoint</Application>
  <PresentationFormat>On-screen Show (16:9)</PresentationFormat>
  <Paragraphs>41</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biz</vt:lpstr>
      <vt:lpstr>The Dramatic  Effect</vt:lpstr>
      <vt:lpstr>Leader are Kavin Trinh And Johnson Le</vt:lpstr>
      <vt:lpstr>Project Description </vt:lpstr>
      <vt:lpstr>Process</vt:lpstr>
      <vt:lpstr>Outcomes 1/2</vt:lpstr>
      <vt:lpstr>Outcome 2/2</vt:lpstr>
      <vt:lpstr>Lessons Learned 1/2</vt:lpstr>
      <vt:lpstr>lessoned learned 2/2</vt:lpstr>
      <vt:lpstr>Project Evaluation 1/3</vt:lpstr>
      <vt:lpstr>Project Evaluation Part 2/3</vt:lpstr>
      <vt:lpstr>Project Evaluation Part 3/3</vt:lpstr>
      <vt:lpstr>Self Evaluation </vt:lpstr>
      <vt:lpstr>Final Words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Dramatic  Effect</dc:title>
  <cp:lastModifiedBy>Intel</cp:lastModifiedBy>
  <cp:revision>3</cp:revision>
  <dcterms:modified xsi:type="dcterms:W3CDTF">2015-08-13T20:17:47Z</dcterms:modified>
</cp:coreProperties>
</file>